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6" r:id="rId2"/>
  </p:sldMasterIdLst>
  <p:notesMasterIdLst>
    <p:notesMasterId r:id="rId43"/>
  </p:notesMasterIdLst>
  <p:sldIdLst>
    <p:sldId id="1360" r:id="rId3"/>
    <p:sldId id="261" r:id="rId4"/>
    <p:sldId id="258" r:id="rId5"/>
    <p:sldId id="987" r:id="rId6"/>
    <p:sldId id="1287" r:id="rId7"/>
    <p:sldId id="257" r:id="rId8"/>
    <p:sldId id="1220" r:id="rId9"/>
    <p:sldId id="1383" r:id="rId10"/>
    <p:sldId id="1224" r:id="rId11"/>
    <p:sldId id="1225" r:id="rId12"/>
    <p:sldId id="1361" r:id="rId13"/>
    <p:sldId id="265" r:id="rId14"/>
    <p:sldId id="311" r:id="rId15"/>
    <p:sldId id="1344" r:id="rId16"/>
    <p:sldId id="1356" r:id="rId17"/>
    <p:sldId id="1357" r:id="rId18"/>
    <p:sldId id="580" r:id="rId19"/>
    <p:sldId id="1373" r:id="rId20"/>
    <p:sldId id="1358" r:id="rId21"/>
    <p:sldId id="1365" r:id="rId22"/>
    <p:sldId id="1366" r:id="rId23"/>
    <p:sldId id="1326" r:id="rId24"/>
    <p:sldId id="1374" r:id="rId25"/>
    <p:sldId id="1362" r:id="rId26"/>
    <p:sldId id="1364" r:id="rId27"/>
    <p:sldId id="1368" r:id="rId28"/>
    <p:sldId id="1369" r:id="rId29"/>
    <p:sldId id="1370" r:id="rId30"/>
    <p:sldId id="1371" r:id="rId31"/>
    <p:sldId id="1375" r:id="rId32"/>
    <p:sldId id="1376" r:id="rId33"/>
    <p:sldId id="1377" r:id="rId34"/>
    <p:sldId id="267" r:id="rId35"/>
    <p:sldId id="270" r:id="rId36"/>
    <p:sldId id="1324" r:id="rId37"/>
    <p:sldId id="1382" r:id="rId38"/>
    <p:sldId id="1378" r:id="rId39"/>
    <p:sldId id="1379" r:id="rId40"/>
    <p:sldId id="1380" r:id="rId41"/>
    <p:sldId id="1381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SemiBold" panose="00000700000000000000" pitchFamily="2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E6E6"/>
    <a:srgbClr val="FF9F1C"/>
    <a:srgbClr val="1942A6"/>
    <a:srgbClr val="7B93CC"/>
    <a:srgbClr val="9D399D"/>
    <a:srgbClr val="F0D5CF"/>
    <a:srgbClr val="FF5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5226" autoAdjust="0"/>
  </p:normalViewPr>
  <p:slideViewPr>
    <p:cSldViewPr snapToGrid="0" snapToObjects="1">
      <p:cViewPr varScale="1">
        <p:scale>
          <a:sx n="112" d="100"/>
          <a:sy n="112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3A0E3-BC8B-4604-A05D-2AB81C952683}" type="doc">
      <dgm:prSet loTypeId="urn:microsoft.com/office/officeart/2005/8/layout/vList2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CA"/>
        </a:p>
      </dgm:t>
    </dgm:pt>
    <dgm:pt modelId="{77A10811-F0A1-4B17-A8B5-6DC57BE3B4D1}">
      <dgm:prSet custT="1"/>
      <dgm:spPr/>
      <dgm:t>
        <a:bodyPr/>
        <a:lstStyle/>
        <a:p>
          <a:r>
            <a:rPr lang="en-GB" sz="1600" b="1" u="none">
              <a:solidFill>
                <a:schemeClr val="tx1"/>
              </a:solidFill>
            </a:rPr>
            <a:t>CLUSTERING-TYPE PROBLEMS: “WHICH GROUP OF MY CUSTOMERS SHOULD I TARGET FOR MY NEW MARKETING AD CAMPAIGN TO MAXIMIZE CONVERSION RATE?”</a:t>
          </a:r>
          <a:endParaRPr lang="en-CA" sz="1600" u="none" dirty="0">
            <a:solidFill>
              <a:schemeClr val="tx1"/>
            </a:solidFill>
          </a:endParaRPr>
        </a:p>
      </dgm:t>
    </dgm:pt>
    <dgm:pt modelId="{8EC15A97-3601-41F3-84C5-F86B24823C58}" type="parTrans" cxnId="{9353C4EF-E0CA-4FA7-89E8-98CABACA06D1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26B9AD6E-C37B-483B-B05E-140C83A415DF}" type="sibTrans" cxnId="{9353C4EF-E0CA-4FA7-89E8-98CABACA06D1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97F96724-64B6-4A80-B28F-A3F65B462E64}">
      <dgm:prSet custT="1"/>
      <dgm:spPr/>
      <dgm:t>
        <a:bodyPr/>
        <a:lstStyle/>
        <a:p>
          <a:r>
            <a:rPr lang="en-GB" sz="1400">
              <a:solidFill>
                <a:schemeClr val="tx1"/>
              </a:solidFill>
            </a:rPr>
            <a:t> AI can help solve clustering-type problems that are crucial in performing marketing segmentation. Clustering works by trying to group customers based on their features.</a:t>
          </a:r>
          <a:endParaRPr lang="en-US" sz="1400" dirty="0">
            <a:solidFill>
              <a:schemeClr val="tx1"/>
            </a:solidFill>
          </a:endParaRPr>
        </a:p>
      </dgm:t>
    </dgm:pt>
    <dgm:pt modelId="{2353EB49-5372-44D5-87ED-48187AA99B87}" type="parTrans" cxnId="{C464AB69-42CD-419F-A84C-4C270DF5FCD8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6342B053-8658-4790-88C3-09B8C171278F}" type="sibTrans" cxnId="{C464AB69-42CD-419F-A84C-4C270DF5FCD8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BBC81C58-51C1-4648-A9DE-4620EF15567C}">
      <dgm:prSet custT="1"/>
      <dgm:spPr/>
      <dgm:t>
        <a:bodyPr/>
        <a:lstStyle/>
        <a:p>
          <a:r>
            <a:rPr lang="en-GB" sz="1600" b="1" u="none">
              <a:solidFill>
                <a:schemeClr val="tx1"/>
              </a:solidFill>
            </a:rPr>
            <a:t>RECOMMENDATION-TYPE PROBLEMS: “WHICH PRODUCT SHOULD I RECOMMEND TO MY CUSTOMERS TO MAXIMIZE REVENUE?”</a:t>
          </a:r>
          <a:endParaRPr lang="en-US" sz="1600" u="none" dirty="0">
            <a:solidFill>
              <a:schemeClr val="tx1"/>
            </a:solidFill>
          </a:endParaRPr>
        </a:p>
      </dgm:t>
    </dgm:pt>
    <dgm:pt modelId="{53F0777B-AA7A-41A4-A140-EB1EACE5366C}" type="parTrans" cxnId="{416CF74B-4EEF-480B-9136-DD8B27369631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3654F314-E9D1-4085-BD8A-8B37A75DF916}" type="sibTrans" cxnId="{416CF74B-4EEF-480B-9136-DD8B27369631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B57E5C24-F9AB-4290-8B67-B114A64AC3CA}">
      <dgm:prSet custT="1"/>
      <dgm:spPr/>
      <dgm:t>
        <a:bodyPr/>
        <a:lstStyle/>
        <a:p>
          <a:r>
            <a:rPr lang="en-GB" sz="1400" dirty="0">
              <a:solidFill>
                <a:schemeClr val="tx1"/>
              </a:solidFill>
            </a:rPr>
            <a:t> AI can help solve recommendation-type problems by collaboratively studying customer historical behavioural data. These algorithms are called recommender systems, which you might notice while using such as Netflix or Amazon.</a:t>
          </a:r>
          <a:endParaRPr lang="en-US" sz="1400" dirty="0">
            <a:solidFill>
              <a:schemeClr val="tx1"/>
            </a:solidFill>
          </a:endParaRPr>
        </a:p>
      </dgm:t>
    </dgm:pt>
    <dgm:pt modelId="{A3E6B7C2-B978-473A-8A7B-96FB9D70C9A1}" type="parTrans" cxnId="{89B3CB36-FD5B-43D7-BD80-87E2E399F0B4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3B80B06B-B90A-4B6A-940C-A04B6C0D4089}" type="sibTrans" cxnId="{89B3CB36-FD5B-43D7-BD80-87E2E399F0B4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2F5BBF75-8980-4F8D-A9AD-B28699F5BDCD}">
      <dgm:prSet custT="1"/>
      <dgm:spPr/>
      <dgm:t>
        <a:bodyPr/>
        <a:lstStyle/>
        <a:p>
          <a:r>
            <a:rPr lang="en-GB" sz="1600" b="1" i="0" u="none">
              <a:solidFill>
                <a:schemeClr val="tx1"/>
              </a:solidFill>
            </a:rPr>
            <a:t>CLASSIFICATION-TYPE PROBLEMS: “ARE MY CUSTOMERS HAPPY OR NOT?”</a:t>
          </a:r>
          <a:endParaRPr lang="en-US" sz="1600" i="0" u="none" dirty="0">
            <a:solidFill>
              <a:schemeClr val="tx1"/>
            </a:solidFill>
          </a:endParaRPr>
        </a:p>
      </dgm:t>
    </dgm:pt>
    <dgm:pt modelId="{D3B59795-6260-4C60-97A4-BA154CEAD92A}" type="parTrans" cxnId="{21C3AA4F-06C3-47DD-8ECE-7942C000E500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4E2B25D2-DD3C-4BD1-B878-339A1FBB245D}" type="sibTrans" cxnId="{21C3AA4F-06C3-47DD-8ECE-7942C000E500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EABC32D3-3CBD-4F03-B5B9-99B283C7F7B9}">
      <dgm:prSet custT="1"/>
      <dgm:spPr/>
      <dgm:t>
        <a:bodyPr/>
        <a:lstStyle/>
        <a:p>
          <a:r>
            <a:rPr lang="en-GB" sz="1400">
              <a:solidFill>
                <a:schemeClr val="tx1"/>
              </a:solidFill>
            </a:rPr>
            <a:t>As a data scientist, you can leverage data science to solve classification type problems. The answer to these problems can generally belong to two or more categories. </a:t>
          </a:r>
          <a:endParaRPr lang="en-US" sz="1400" dirty="0">
            <a:solidFill>
              <a:schemeClr val="tx1"/>
            </a:solidFill>
          </a:endParaRPr>
        </a:p>
      </dgm:t>
    </dgm:pt>
    <dgm:pt modelId="{B2A11B6F-3406-4071-B81D-8D9DB10A0315}" type="parTrans" cxnId="{BE062695-0BA6-473D-8E10-A20D3BB19AE4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27AFA55E-F8F4-463B-A579-EF4B160DDA66}" type="sibTrans" cxnId="{BE062695-0BA6-473D-8E10-A20D3BB19AE4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9C181198-1275-4BED-93A2-1DE9EC979845}">
      <dgm:prSet custT="1"/>
      <dgm:spPr/>
      <dgm:t>
        <a:bodyPr/>
        <a:lstStyle/>
        <a:p>
          <a:r>
            <a:rPr lang="en-GB" sz="1600" b="1" u="none">
              <a:solidFill>
                <a:schemeClr val="tx1"/>
              </a:solidFill>
            </a:rPr>
            <a:t>REGRESSION-TYPE PROBLEMS: “HOW MUCH SHOULD I PAY MY NEWLY HIRED EMPLOYEE?”</a:t>
          </a:r>
          <a:endParaRPr lang="en-US" sz="1600" u="none" dirty="0">
            <a:solidFill>
              <a:schemeClr val="tx1"/>
            </a:solidFill>
          </a:endParaRPr>
        </a:p>
      </dgm:t>
    </dgm:pt>
    <dgm:pt modelId="{8DEDD49A-23F2-4ED7-AAF6-715673712529}" type="parTrans" cxnId="{68DC2CCA-1056-474A-9864-D2F9A6C85E44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FBD80DA6-3E7D-4835-93F0-636309438DDF}" type="sibTrans" cxnId="{68DC2CCA-1056-474A-9864-D2F9A6C85E44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E0BB6CBE-0C03-406D-AAED-728071A1893A}">
      <dgm:prSet custT="1"/>
      <dgm:spPr/>
      <dgm:t>
        <a:bodyPr/>
        <a:lstStyle/>
        <a:p>
          <a:r>
            <a:rPr lang="en-GB" sz="1400">
              <a:solidFill>
                <a:schemeClr val="tx1"/>
              </a:solidFill>
            </a:rPr>
            <a:t>This is a regression-type problem where we attempt to predict a continuous output (salary) that does not necessarily belong to a group or category.</a:t>
          </a:r>
          <a:endParaRPr lang="en-US" sz="1400" dirty="0">
            <a:solidFill>
              <a:schemeClr val="tx1"/>
            </a:solidFill>
          </a:endParaRPr>
        </a:p>
      </dgm:t>
    </dgm:pt>
    <dgm:pt modelId="{0CDFB3D1-2CD3-4AAA-BE59-3BA982FCF918}" type="parTrans" cxnId="{E92FDB11-976A-45CD-8C99-06BF1BDE6E46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A13F3580-0AF6-4353-B1D0-FB4D7DFF77D9}" type="sibTrans" cxnId="{E92FDB11-976A-45CD-8C99-06BF1BDE6E46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428E24EE-E864-4D59-A224-1CF3F3BAE144}">
      <dgm:prSet custT="1"/>
      <dgm:spPr/>
      <dgm:t>
        <a:bodyPr/>
        <a:lstStyle/>
        <a:p>
          <a:r>
            <a:rPr lang="en-GB" sz="1600" b="1" u="none">
              <a:solidFill>
                <a:schemeClr val="tx1"/>
              </a:solidFill>
            </a:rPr>
            <a:t>TIME-SERIES FORECASTING PROBLEMS: “HOW MUCH REVENUE WILL MY BUSINESS GENERATE NEXT MONTH?”</a:t>
          </a:r>
          <a:endParaRPr lang="en-US" sz="1600" u="none" dirty="0">
            <a:solidFill>
              <a:schemeClr val="tx1"/>
            </a:solidFill>
          </a:endParaRPr>
        </a:p>
      </dgm:t>
    </dgm:pt>
    <dgm:pt modelId="{CE3C4920-1596-4693-ADAC-39DF232E2E06}" type="parTrans" cxnId="{E6C2E532-EC63-4520-B5E3-A47F94144C6D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2852F8AD-DF49-42B0-A302-C847DE5976DE}" type="sibTrans" cxnId="{E6C2E532-EC63-4520-B5E3-A47F94144C6D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DB46773E-54D4-406C-9A55-5C972726ED99}">
      <dgm:prSet custT="1"/>
      <dgm:spPr/>
      <dgm:t>
        <a:bodyPr/>
        <a:lstStyle/>
        <a:p>
          <a:r>
            <a:rPr lang="en-GB" sz="1400">
              <a:solidFill>
                <a:schemeClr val="tx1"/>
              </a:solidFill>
            </a:rPr>
            <a:t>This is a time series forecasting problem in which we attempt to predict the future based on past historical data.</a:t>
          </a:r>
          <a:endParaRPr lang="en-US" sz="1400" dirty="0">
            <a:solidFill>
              <a:schemeClr val="tx1"/>
            </a:solidFill>
          </a:endParaRPr>
        </a:p>
      </dgm:t>
    </dgm:pt>
    <dgm:pt modelId="{B21385A4-9E14-4461-978C-91BEB020FFB6}" type="parTrans" cxnId="{8879E9E0-5413-4F48-B296-A62FDB8CC816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47959062-5330-4DD0-BA64-55807A8EE592}" type="sibTrans" cxnId="{8879E9E0-5413-4F48-B296-A62FDB8CC816}">
      <dgm:prSet/>
      <dgm:spPr/>
      <dgm:t>
        <a:bodyPr/>
        <a:lstStyle/>
        <a:p>
          <a:endParaRPr lang="en-CA" sz="2400">
            <a:solidFill>
              <a:schemeClr val="tx1"/>
            </a:solidFill>
          </a:endParaRPr>
        </a:p>
      </dgm:t>
    </dgm:pt>
    <dgm:pt modelId="{0FAA3EE0-6528-4ECF-8B1D-6FFB44FA8C25}" type="pres">
      <dgm:prSet presAssocID="{F613A0E3-BC8B-4604-A05D-2AB81C952683}" presName="linear" presStyleCnt="0">
        <dgm:presLayoutVars>
          <dgm:animLvl val="lvl"/>
          <dgm:resizeHandles val="exact"/>
        </dgm:presLayoutVars>
      </dgm:prSet>
      <dgm:spPr/>
    </dgm:pt>
    <dgm:pt modelId="{38ABA394-DB8F-44FB-B840-8134336F26D7}" type="pres">
      <dgm:prSet presAssocID="{77A10811-F0A1-4B17-A8B5-6DC57BE3B4D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032F260-E9A5-40BB-B657-0D5E323E363A}" type="pres">
      <dgm:prSet presAssocID="{77A10811-F0A1-4B17-A8B5-6DC57BE3B4D1}" presName="childText" presStyleLbl="revTx" presStyleIdx="0" presStyleCnt="5">
        <dgm:presLayoutVars>
          <dgm:bulletEnabled val="1"/>
        </dgm:presLayoutVars>
      </dgm:prSet>
      <dgm:spPr/>
    </dgm:pt>
    <dgm:pt modelId="{050E5630-92CF-4307-BB48-A5691122CFB9}" type="pres">
      <dgm:prSet presAssocID="{BBC81C58-51C1-4648-A9DE-4620EF1556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9EC744-E8CD-4092-86BB-36086D3837EE}" type="pres">
      <dgm:prSet presAssocID="{BBC81C58-51C1-4648-A9DE-4620EF15567C}" presName="childText" presStyleLbl="revTx" presStyleIdx="1" presStyleCnt="5">
        <dgm:presLayoutVars>
          <dgm:bulletEnabled val="1"/>
        </dgm:presLayoutVars>
      </dgm:prSet>
      <dgm:spPr/>
    </dgm:pt>
    <dgm:pt modelId="{27AD09F5-6ABE-4CE8-A6BC-E6672BC46D17}" type="pres">
      <dgm:prSet presAssocID="{2F5BBF75-8980-4F8D-A9AD-B28699F5BD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D9BD169-2CA7-4DD5-84B2-34952E199E91}" type="pres">
      <dgm:prSet presAssocID="{2F5BBF75-8980-4F8D-A9AD-B28699F5BDCD}" presName="childText" presStyleLbl="revTx" presStyleIdx="2" presStyleCnt="5">
        <dgm:presLayoutVars>
          <dgm:bulletEnabled val="1"/>
        </dgm:presLayoutVars>
      </dgm:prSet>
      <dgm:spPr/>
    </dgm:pt>
    <dgm:pt modelId="{F941E140-DE8E-4E43-B981-285D9CD0DE47}" type="pres">
      <dgm:prSet presAssocID="{9C181198-1275-4BED-93A2-1DE9EC9798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7F0B24-CAF2-487F-AC3B-1E56FA084EE9}" type="pres">
      <dgm:prSet presAssocID="{9C181198-1275-4BED-93A2-1DE9EC979845}" presName="childText" presStyleLbl="revTx" presStyleIdx="3" presStyleCnt="5">
        <dgm:presLayoutVars>
          <dgm:bulletEnabled val="1"/>
        </dgm:presLayoutVars>
      </dgm:prSet>
      <dgm:spPr/>
    </dgm:pt>
    <dgm:pt modelId="{A8878E09-3266-4F5D-BB0B-E40F8FDB4B02}" type="pres">
      <dgm:prSet presAssocID="{428E24EE-E864-4D59-A224-1CF3F3BAE14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053E065-EDE2-45D2-9854-FA59FDF9A6FF}" type="pres">
      <dgm:prSet presAssocID="{428E24EE-E864-4D59-A224-1CF3F3BAE14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772CFC01-8013-4240-8B5C-26C19EF20B95}" type="presOf" srcId="{2F5BBF75-8980-4F8D-A9AD-B28699F5BDCD}" destId="{27AD09F5-6ABE-4CE8-A6BC-E6672BC46D17}" srcOrd="0" destOrd="0" presId="urn:microsoft.com/office/officeart/2005/8/layout/vList2"/>
    <dgm:cxn modelId="{919C4D05-7F47-41AB-ACF8-7F49D4AAFEDF}" type="presOf" srcId="{428E24EE-E864-4D59-A224-1CF3F3BAE144}" destId="{A8878E09-3266-4F5D-BB0B-E40F8FDB4B02}" srcOrd="0" destOrd="0" presId="urn:microsoft.com/office/officeart/2005/8/layout/vList2"/>
    <dgm:cxn modelId="{AACFCE0A-CDA3-4AB7-9C4B-AC667129008C}" type="presOf" srcId="{EABC32D3-3CBD-4F03-B5B9-99B283C7F7B9}" destId="{8D9BD169-2CA7-4DD5-84B2-34952E199E91}" srcOrd="0" destOrd="0" presId="urn:microsoft.com/office/officeart/2005/8/layout/vList2"/>
    <dgm:cxn modelId="{E92FDB11-976A-45CD-8C99-06BF1BDE6E46}" srcId="{9C181198-1275-4BED-93A2-1DE9EC979845}" destId="{E0BB6CBE-0C03-406D-AAED-728071A1893A}" srcOrd="0" destOrd="0" parTransId="{0CDFB3D1-2CD3-4AAA-BE59-3BA982FCF918}" sibTransId="{A13F3580-0AF6-4353-B1D0-FB4D7DFF77D9}"/>
    <dgm:cxn modelId="{09F31212-7DF0-4095-A289-EE763A1C994A}" type="presOf" srcId="{E0BB6CBE-0C03-406D-AAED-728071A1893A}" destId="{617F0B24-CAF2-487F-AC3B-1E56FA084EE9}" srcOrd="0" destOrd="0" presId="urn:microsoft.com/office/officeart/2005/8/layout/vList2"/>
    <dgm:cxn modelId="{6E6FA732-51AF-4842-A4B9-C2A1A0EF653A}" type="presOf" srcId="{DB46773E-54D4-406C-9A55-5C972726ED99}" destId="{A053E065-EDE2-45D2-9854-FA59FDF9A6FF}" srcOrd="0" destOrd="0" presId="urn:microsoft.com/office/officeart/2005/8/layout/vList2"/>
    <dgm:cxn modelId="{E6C2E532-EC63-4520-B5E3-A47F94144C6D}" srcId="{F613A0E3-BC8B-4604-A05D-2AB81C952683}" destId="{428E24EE-E864-4D59-A224-1CF3F3BAE144}" srcOrd="4" destOrd="0" parTransId="{CE3C4920-1596-4693-ADAC-39DF232E2E06}" sibTransId="{2852F8AD-DF49-42B0-A302-C847DE5976DE}"/>
    <dgm:cxn modelId="{89B3CB36-FD5B-43D7-BD80-87E2E399F0B4}" srcId="{BBC81C58-51C1-4648-A9DE-4620EF15567C}" destId="{B57E5C24-F9AB-4290-8B67-B114A64AC3CA}" srcOrd="0" destOrd="0" parTransId="{A3E6B7C2-B978-473A-8A7B-96FB9D70C9A1}" sibTransId="{3B80B06B-B90A-4B6A-940C-A04B6C0D4089}"/>
    <dgm:cxn modelId="{9DD2B73B-6A7D-498A-94F3-CBDBFBAEED24}" type="presOf" srcId="{B57E5C24-F9AB-4290-8B67-B114A64AC3CA}" destId="{609EC744-E8CD-4092-86BB-36086D3837EE}" srcOrd="0" destOrd="0" presId="urn:microsoft.com/office/officeart/2005/8/layout/vList2"/>
    <dgm:cxn modelId="{C464AB69-42CD-419F-A84C-4C270DF5FCD8}" srcId="{77A10811-F0A1-4B17-A8B5-6DC57BE3B4D1}" destId="{97F96724-64B6-4A80-B28F-A3F65B462E64}" srcOrd="0" destOrd="0" parTransId="{2353EB49-5372-44D5-87ED-48187AA99B87}" sibTransId="{6342B053-8658-4790-88C3-09B8C171278F}"/>
    <dgm:cxn modelId="{416CF74B-4EEF-480B-9136-DD8B27369631}" srcId="{F613A0E3-BC8B-4604-A05D-2AB81C952683}" destId="{BBC81C58-51C1-4648-A9DE-4620EF15567C}" srcOrd="1" destOrd="0" parTransId="{53F0777B-AA7A-41A4-A140-EB1EACE5366C}" sibTransId="{3654F314-E9D1-4085-BD8A-8B37A75DF916}"/>
    <dgm:cxn modelId="{21C3AA4F-06C3-47DD-8ECE-7942C000E500}" srcId="{F613A0E3-BC8B-4604-A05D-2AB81C952683}" destId="{2F5BBF75-8980-4F8D-A9AD-B28699F5BDCD}" srcOrd="2" destOrd="0" parTransId="{D3B59795-6260-4C60-97A4-BA154CEAD92A}" sibTransId="{4E2B25D2-DD3C-4BD1-B878-339A1FBB245D}"/>
    <dgm:cxn modelId="{BE062695-0BA6-473D-8E10-A20D3BB19AE4}" srcId="{2F5BBF75-8980-4F8D-A9AD-B28699F5BDCD}" destId="{EABC32D3-3CBD-4F03-B5B9-99B283C7F7B9}" srcOrd="0" destOrd="0" parTransId="{B2A11B6F-3406-4071-B81D-8D9DB10A0315}" sibTransId="{27AFA55E-F8F4-463B-A579-EF4B160DDA66}"/>
    <dgm:cxn modelId="{AC4704A3-1040-4BB3-9C73-0F656FADD2CC}" type="presOf" srcId="{77A10811-F0A1-4B17-A8B5-6DC57BE3B4D1}" destId="{38ABA394-DB8F-44FB-B840-8134336F26D7}" srcOrd="0" destOrd="0" presId="urn:microsoft.com/office/officeart/2005/8/layout/vList2"/>
    <dgm:cxn modelId="{68DC2CCA-1056-474A-9864-D2F9A6C85E44}" srcId="{F613A0E3-BC8B-4604-A05D-2AB81C952683}" destId="{9C181198-1275-4BED-93A2-1DE9EC979845}" srcOrd="3" destOrd="0" parTransId="{8DEDD49A-23F2-4ED7-AAF6-715673712529}" sibTransId="{FBD80DA6-3E7D-4835-93F0-636309438DDF}"/>
    <dgm:cxn modelId="{0A7FC8CA-4584-46BF-88A8-248627A4EB3F}" type="presOf" srcId="{9C181198-1275-4BED-93A2-1DE9EC979845}" destId="{F941E140-DE8E-4E43-B981-285D9CD0DE47}" srcOrd="0" destOrd="0" presId="urn:microsoft.com/office/officeart/2005/8/layout/vList2"/>
    <dgm:cxn modelId="{E4A4DACA-AB06-425A-BB3F-48C53127C50C}" type="presOf" srcId="{97F96724-64B6-4A80-B28F-A3F65B462E64}" destId="{B032F260-E9A5-40BB-B657-0D5E323E363A}" srcOrd="0" destOrd="0" presId="urn:microsoft.com/office/officeart/2005/8/layout/vList2"/>
    <dgm:cxn modelId="{48D4C4CF-5D44-4765-B828-86A9744C8D01}" type="presOf" srcId="{BBC81C58-51C1-4648-A9DE-4620EF15567C}" destId="{050E5630-92CF-4307-BB48-A5691122CFB9}" srcOrd="0" destOrd="0" presId="urn:microsoft.com/office/officeart/2005/8/layout/vList2"/>
    <dgm:cxn modelId="{27097CDE-0ADA-4FF5-BDA3-696297020ECF}" type="presOf" srcId="{F613A0E3-BC8B-4604-A05D-2AB81C952683}" destId="{0FAA3EE0-6528-4ECF-8B1D-6FFB44FA8C25}" srcOrd="0" destOrd="0" presId="urn:microsoft.com/office/officeart/2005/8/layout/vList2"/>
    <dgm:cxn modelId="{8879E9E0-5413-4F48-B296-A62FDB8CC816}" srcId="{428E24EE-E864-4D59-A224-1CF3F3BAE144}" destId="{DB46773E-54D4-406C-9A55-5C972726ED99}" srcOrd="0" destOrd="0" parTransId="{B21385A4-9E14-4461-978C-91BEB020FFB6}" sibTransId="{47959062-5330-4DD0-BA64-55807A8EE592}"/>
    <dgm:cxn modelId="{9353C4EF-E0CA-4FA7-89E8-98CABACA06D1}" srcId="{F613A0E3-BC8B-4604-A05D-2AB81C952683}" destId="{77A10811-F0A1-4B17-A8B5-6DC57BE3B4D1}" srcOrd="0" destOrd="0" parTransId="{8EC15A97-3601-41F3-84C5-F86B24823C58}" sibTransId="{26B9AD6E-C37B-483B-B05E-140C83A415DF}"/>
    <dgm:cxn modelId="{16E71C82-6596-4993-8B16-CE3E3A19760D}" type="presParOf" srcId="{0FAA3EE0-6528-4ECF-8B1D-6FFB44FA8C25}" destId="{38ABA394-DB8F-44FB-B840-8134336F26D7}" srcOrd="0" destOrd="0" presId="urn:microsoft.com/office/officeart/2005/8/layout/vList2"/>
    <dgm:cxn modelId="{56EC2DB8-FC0F-4B8B-8E45-559BEE9E6333}" type="presParOf" srcId="{0FAA3EE0-6528-4ECF-8B1D-6FFB44FA8C25}" destId="{B032F260-E9A5-40BB-B657-0D5E323E363A}" srcOrd="1" destOrd="0" presId="urn:microsoft.com/office/officeart/2005/8/layout/vList2"/>
    <dgm:cxn modelId="{5910674E-3321-44D1-9708-8CE44546A251}" type="presParOf" srcId="{0FAA3EE0-6528-4ECF-8B1D-6FFB44FA8C25}" destId="{050E5630-92CF-4307-BB48-A5691122CFB9}" srcOrd="2" destOrd="0" presId="urn:microsoft.com/office/officeart/2005/8/layout/vList2"/>
    <dgm:cxn modelId="{A8A11827-66E8-4D0C-9645-2011E6914206}" type="presParOf" srcId="{0FAA3EE0-6528-4ECF-8B1D-6FFB44FA8C25}" destId="{609EC744-E8CD-4092-86BB-36086D3837EE}" srcOrd="3" destOrd="0" presId="urn:microsoft.com/office/officeart/2005/8/layout/vList2"/>
    <dgm:cxn modelId="{BB035350-4850-43E8-8B7C-77A934EE0204}" type="presParOf" srcId="{0FAA3EE0-6528-4ECF-8B1D-6FFB44FA8C25}" destId="{27AD09F5-6ABE-4CE8-A6BC-E6672BC46D17}" srcOrd="4" destOrd="0" presId="urn:microsoft.com/office/officeart/2005/8/layout/vList2"/>
    <dgm:cxn modelId="{DE6FDF13-097E-4893-8A10-84F6A5CBF336}" type="presParOf" srcId="{0FAA3EE0-6528-4ECF-8B1D-6FFB44FA8C25}" destId="{8D9BD169-2CA7-4DD5-84B2-34952E199E91}" srcOrd="5" destOrd="0" presId="urn:microsoft.com/office/officeart/2005/8/layout/vList2"/>
    <dgm:cxn modelId="{693C741F-5DC3-47E9-B745-FC1C9BB53556}" type="presParOf" srcId="{0FAA3EE0-6528-4ECF-8B1D-6FFB44FA8C25}" destId="{F941E140-DE8E-4E43-B981-285D9CD0DE47}" srcOrd="6" destOrd="0" presId="urn:microsoft.com/office/officeart/2005/8/layout/vList2"/>
    <dgm:cxn modelId="{0EB68DDA-6A3B-4AF7-8628-B15EFA62216C}" type="presParOf" srcId="{0FAA3EE0-6528-4ECF-8B1D-6FFB44FA8C25}" destId="{617F0B24-CAF2-487F-AC3B-1E56FA084EE9}" srcOrd="7" destOrd="0" presId="urn:microsoft.com/office/officeart/2005/8/layout/vList2"/>
    <dgm:cxn modelId="{AA110639-B1CD-4755-AFE2-5700C3B4227B}" type="presParOf" srcId="{0FAA3EE0-6528-4ECF-8B1D-6FFB44FA8C25}" destId="{A8878E09-3266-4F5D-BB0B-E40F8FDB4B02}" srcOrd="8" destOrd="0" presId="urn:microsoft.com/office/officeart/2005/8/layout/vList2"/>
    <dgm:cxn modelId="{5D78A268-D496-43B1-950E-C1AA5A90F517}" type="presParOf" srcId="{0FAA3EE0-6528-4ECF-8B1D-6FFB44FA8C25}" destId="{A053E065-EDE2-45D2-9854-FA59FDF9A6F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BA394-DB8F-44FB-B840-8134336F26D7}">
      <dsp:nvSpPr>
        <dsp:cNvPr id="0" name=""/>
        <dsp:cNvSpPr/>
      </dsp:nvSpPr>
      <dsp:spPr>
        <a:xfrm>
          <a:off x="0" y="18237"/>
          <a:ext cx="9848571" cy="634724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>
              <a:solidFill>
                <a:schemeClr val="tx1"/>
              </a:solidFill>
            </a:rPr>
            <a:t>CLUSTERING-TYPE PROBLEMS: “WHICH GROUP OF MY CUSTOMERS SHOULD I TARGET FOR MY NEW MARKETING AD CAMPAIGN TO MAXIMIZE CONVERSION RATE?”</a:t>
          </a:r>
          <a:endParaRPr lang="en-CA" sz="1600" u="none" kern="1200" dirty="0">
            <a:solidFill>
              <a:schemeClr val="tx1"/>
            </a:solidFill>
          </a:endParaRPr>
        </a:p>
      </dsp:txBody>
      <dsp:txXfrm>
        <a:off x="30985" y="49222"/>
        <a:ext cx="9786601" cy="572754"/>
      </dsp:txXfrm>
    </dsp:sp>
    <dsp:sp modelId="{B032F260-E9A5-40BB-B657-0D5E323E363A}">
      <dsp:nvSpPr>
        <dsp:cNvPr id="0" name=""/>
        <dsp:cNvSpPr/>
      </dsp:nvSpPr>
      <dsp:spPr>
        <a:xfrm>
          <a:off x="0" y="652962"/>
          <a:ext cx="984857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69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>
              <a:solidFill>
                <a:schemeClr val="tx1"/>
              </a:solidFill>
            </a:rPr>
            <a:t> AI can help solve clustering-type problems that are crucial in performing marketing segmentation. Clustering works by trying to group customers based on their features.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652962"/>
        <a:ext cx="9848571" cy="513360"/>
      </dsp:txXfrm>
    </dsp:sp>
    <dsp:sp modelId="{050E5630-92CF-4307-BB48-A5691122CFB9}">
      <dsp:nvSpPr>
        <dsp:cNvPr id="0" name=""/>
        <dsp:cNvSpPr/>
      </dsp:nvSpPr>
      <dsp:spPr>
        <a:xfrm>
          <a:off x="0" y="1166322"/>
          <a:ext cx="9848571" cy="634724"/>
        </a:xfrm>
        <a:prstGeom prst="roundRect">
          <a:avLst/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>
              <a:solidFill>
                <a:schemeClr val="tx1"/>
              </a:solidFill>
            </a:rPr>
            <a:t>RECOMMENDATION-TYPE PROBLEMS: “WHICH PRODUCT SHOULD I RECOMMEND TO MY CUSTOMERS TO MAXIMIZE REVENUE?”</a:t>
          </a:r>
          <a:endParaRPr lang="en-US" sz="1600" u="none" kern="1200" dirty="0">
            <a:solidFill>
              <a:schemeClr val="tx1"/>
            </a:solidFill>
          </a:endParaRPr>
        </a:p>
      </dsp:txBody>
      <dsp:txXfrm>
        <a:off x="30985" y="1197307"/>
        <a:ext cx="9786601" cy="572754"/>
      </dsp:txXfrm>
    </dsp:sp>
    <dsp:sp modelId="{609EC744-E8CD-4092-86BB-36086D3837EE}">
      <dsp:nvSpPr>
        <dsp:cNvPr id="0" name=""/>
        <dsp:cNvSpPr/>
      </dsp:nvSpPr>
      <dsp:spPr>
        <a:xfrm>
          <a:off x="0" y="1801047"/>
          <a:ext cx="984857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69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 AI can help solve recommendation-type problems by collaboratively studying customer historical behavioural data. These algorithms are called recommender systems, which you might notice while using such as Netflix or Amazon.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1801047"/>
        <a:ext cx="9848571" cy="513360"/>
      </dsp:txXfrm>
    </dsp:sp>
    <dsp:sp modelId="{27AD09F5-6ABE-4CE8-A6BC-E6672BC46D17}">
      <dsp:nvSpPr>
        <dsp:cNvPr id="0" name=""/>
        <dsp:cNvSpPr/>
      </dsp:nvSpPr>
      <dsp:spPr>
        <a:xfrm>
          <a:off x="0" y="2314407"/>
          <a:ext cx="9848571" cy="634724"/>
        </a:xfrm>
        <a:prstGeom prst="roundRect">
          <a:avLst/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u="none" kern="1200">
              <a:solidFill>
                <a:schemeClr val="tx1"/>
              </a:solidFill>
            </a:rPr>
            <a:t>CLASSIFICATION-TYPE PROBLEMS: “ARE MY CUSTOMERS HAPPY OR NOT?”</a:t>
          </a:r>
          <a:endParaRPr lang="en-US" sz="1600" i="0" u="none" kern="1200" dirty="0">
            <a:solidFill>
              <a:schemeClr val="tx1"/>
            </a:solidFill>
          </a:endParaRPr>
        </a:p>
      </dsp:txBody>
      <dsp:txXfrm>
        <a:off x="30985" y="2345392"/>
        <a:ext cx="9786601" cy="572754"/>
      </dsp:txXfrm>
    </dsp:sp>
    <dsp:sp modelId="{8D9BD169-2CA7-4DD5-84B2-34952E199E91}">
      <dsp:nvSpPr>
        <dsp:cNvPr id="0" name=""/>
        <dsp:cNvSpPr/>
      </dsp:nvSpPr>
      <dsp:spPr>
        <a:xfrm>
          <a:off x="0" y="2949132"/>
          <a:ext cx="984857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69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>
              <a:solidFill>
                <a:schemeClr val="tx1"/>
              </a:solidFill>
            </a:rPr>
            <a:t>As a data scientist, you can leverage data science to solve classification type problems. The answer to these problems can generally belong to two or more categories.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2949132"/>
        <a:ext cx="9848571" cy="513360"/>
      </dsp:txXfrm>
    </dsp:sp>
    <dsp:sp modelId="{F941E140-DE8E-4E43-B981-285D9CD0DE47}">
      <dsp:nvSpPr>
        <dsp:cNvPr id="0" name=""/>
        <dsp:cNvSpPr/>
      </dsp:nvSpPr>
      <dsp:spPr>
        <a:xfrm>
          <a:off x="0" y="3462492"/>
          <a:ext cx="9848571" cy="634724"/>
        </a:xfrm>
        <a:prstGeom prst="roundRect">
          <a:avLst/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>
              <a:solidFill>
                <a:schemeClr val="tx1"/>
              </a:solidFill>
            </a:rPr>
            <a:t>REGRESSION-TYPE PROBLEMS: “HOW MUCH SHOULD I PAY MY NEWLY HIRED EMPLOYEE?”</a:t>
          </a:r>
          <a:endParaRPr lang="en-US" sz="1600" u="none" kern="1200" dirty="0">
            <a:solidFill>
              <a:schemeClr val="tx1"/>
            </a:solidFill>
          </a:endParaRPr>
        </a:p>
      </dsp:txBody>
      <dsp:txXfrm>
        <a:off x="30985" y="3493477"/>
        <a:ext cx="9786601" cy="572754"/>
      </dsp:txXfrm>
    </dsp:sp>
    <dsp:sp modelId="{617F0B24-CAF2-487F-AC3B-1E56FA084EE9}">
      <dsp:nvSpPr>
        <dsp:cNvPr id="0" name=""/>
        <dsp:cNvSpPr/>
      </dsp:nvSpPr>
      <dsp:spPr>
        <a:xfrm>
          <a:off x="0" y="4097217"/>
          <a:ext cx="984857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69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>
              <a:solidFill>
                <a:schemeClr val="tx1"/>
              </a:solidFill>
            </a:rPr>
            <a:t>This is a regression-type problem where we attempt to predict a continuous output (salary) that does not necessarily belong to a group or category.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4097217"/>
        <a:ext cx="9848571" cy="513360"/>
      </dsp:txXfrm>
    </dsp:sp>
    <dsp:sp modelId="{A8878E09-3266-4F5D-BB0B-E40F8FDB4B02}">
      <dsp:nvSpPr>
        <dsp:cNvPr id="0" name=""/>
        <dsp:cNvSpPr/>
      </dsp:nvSpPr>
      <dsp:spPr>
        <a:xfrm>
          <a:off x="0" y="4610577"/>
          <a:ext cx="9848571" cy="634724"/>
        </a:xfrm>
        <a:prstGeom prst="roundRect">
          <a:avLst/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>
              <a:solidFill>
                <a:schemeClr val="tx1"/>
              </a:solidFill>
            </a:rPr>
            <a:t>TIME-SERIES FORECASTING PROBLEMS: “HOW MUCH REVENUE WILL MY BUSINESS GENERATE NEXT MONTH?”</a:t>
          </a:r>
          <a:endParaRPr lang="en-US" sz="1600" u="none" kern="1200" dirty="0">
            <a:solidFill>
              <a:schemeClr val="tx1"/>
            </a:solidFill>
          </a:endParaRPr>
        </a:p>
      </dsp:txBody>
      <dsp:txXfrm>
        <a:off x="30985" y="4641562"/>
        <a:ext cx="9786601" cy="572754"/>
      </dsp:txXfrm>
    </dsp:sp>
    <dsp:sp modelId="{A053E065-EDE2-45D2-9854-FA59FDF9A6FF}">
      <dsp:nvSpPr>
        <dsp:cNvPr id="0" name=""/>
        <dsp:cNvSpPr/>
      </dsp:nvSpPr>
      <dsp:spPr>
        <a:xfrm>
          <a:off x="0" y="5245302"/>
          <a:ext cx="984857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69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>
              <a:solidFill>
                <a:schemeClr val="tx1"/>
              </a:solidFill>
            </a:rPr>
            <a:t>This is a time series forecasting problem in which we attempt to predict the future based on past historical data.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5245302"/>
        <a:ext cx="9848571" cy="51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EDA6-8E64-4860-BD20-BF9F5809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FD35-DB38-4881-8899-C4D24C54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A7DD-7582-4FDF-BDE9-D813EE69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12CB-B773-47C4-8A5B-8BCD13EE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D8543-0C1A-44D8-AF2F-73662C06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73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28B9-8755-45A3-B57E-80102AFB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5F04-49FC-4DF0-B9A3-ECDD0254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1E70-0D1C-4663-9A56-9C678517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E7A67-7C7A-406F-AED1-1FA60257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24C2-B8C2-470F-A918-517D1DD3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B0F-13CB-4F4D-92A5-8093BFD5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B41E4-5391-485D-9081-639632AC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0603-342D-4D02-A6EA-400FDE3D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159C-CB66-49A2-A29C-1103460F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BF9C-985B-4B39-BECA-069775D6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57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050C-258D-495A-AF47-4F25D420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14C1-4A81-4397-BD15-A61C4D41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9488C-CEDA-41F2-986E-FD21BA4E0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4FCF3-45BF-4F32-9AED-8E50D3E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11266-ED54-44B7-8482-34B8C9C6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BCD9-FA3C-4F5B-BFC1-49A816EC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0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02C4-4E2F-4702-B02C-BB244E82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2CB4E-5EC6-4341-A20B-FE41DED1E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95C79-0547-4E92-9A11-12E77E7D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A4C4D-13BD-4F7E-BF38-BC5ED4502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9732F-6819-45E4-BB4C-41138FE4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D2252-B35B-4B92-A505-DB32792C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23605-4142-4FE7-83B0-35337342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1CF69-88C6-4ACD-99B3-1E8B7AB5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0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FE60-CFC6-432C-BCA8-AB1C5234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5BE14-B49B-4A75-AAF9-8A21C3D6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6795-0307-4394-96DC-7505D8EF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4F04F-CD0E-4983-A512-2DEED5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6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DA649-D5D8-43CC-A547-86C04D2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4BA6-DD8B-4C63-AD64-301BA72E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A965D-7295-4DD0-8D90-AB64448A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64E8-9120-4C41-B5FC-6B4CFA22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9A8D-B930-4D03-8421-B8B29406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56D3-F161-4ED1-8620-9410AEF22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2EB7C-1B38-4155-A704-16AF69A1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C21FB-1864-49CA-AC9F-1EAC4B5B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5D9AA-75CA-4003-9614-0438506B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6EC-7080-463B-A1AC-1229A3E7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65340-38A2-470B-BD5D-CB504873D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2A733-F9BE-4118-8189-B50AC4170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06EDB-2CC4-4999-94F9-6F8C7982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D39B1-164C-4E84-A4C1-42472FB3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315DA-9347-4388-A62F-3567D161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6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163C-2128-4C58-B2D7-D8C2ECC9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0CE9A-B5AC-481C-A1A9-D00B6A0D6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841F7-4ED4-428E-B275-16DD1E54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BCC1-9102-47D5-AA28-AC67C70B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AEC7-9532-4111-9F18-A500CA22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7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38623-987D-43C9-9840-4DE8F9C6E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A514D-8CC0-4353-9DC3-CA7DBE073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8FA3-3A37-4B41-B4F0-B69C0884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D789-7F9A-4107-A75B-2352ADB7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3EB2-DB66-422C-B9BA-C4CD9836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2FC68-B79E-4F27-875A-BED694E4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B92F4-F0A1-491A-BAF7-399CCBDC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F89F-3661-448B-A4AE-0C625138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DE89E-6964-4EC5-AA30-CEE41B04066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35F9-CC07-4538-BCA4-16A3FE5ED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CE8B-7131-413E-B33D-2537B3906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ckinsey.com/business-functions/mckinsey-analytics/our-insights/the-executives-ai-playbook?page=industri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opensource/machine-learning-with-autogluon-an-open-source-automl-library/" TargetMode="External"/><Relationship Id="rId2" Type="http://schemas.openxmlformats.org/officeDocument/2006/relationships/hyperlink" Target="https://auto.gluon.ai/stable/index.html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www.philschmid.de/getting-started-with-automl-and-aws-autoglu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tutorials/tabular_prediction/tabular-quickstart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api/autogluon.task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to.gluon.ai/stable/api/autogluon.task.html#autogluon.tabular.TabularPredictor.f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79909&amp;picture=medical-insur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janjughazyan/cars1" TargetMode="External"/><Relationship Id="rId2" Type="http://schemas.openxmlformats.org/officeDocument/2006/relationships/hyperlink" Target="https://www.flickr.com/photos/pasa/675799380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s://pixabay.com/photos/bike-rental-bikes-rent-pay-2284380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Neural_network.sv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orbes.com/sites/forbestechcouncil/2018/09/27/15-business-applications-for-artificial-intelligence-and-machine-learning/?sh=46e73b43579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ckinsey.com/business-functions/mckinsey-analytics/our-insights/the-executives-ai-playbook?page=industri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759498" cy="1515873"/>
            <a:chOff x="544022" y="1501647"/>
            <a:chExt cx="475949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OVERVIEW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7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4" y="514744"/>
            <a:ext cx="11461072" cy="6009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Read this article by McKinsey &amp; Company and answer the following questions: </a:t>
            </a:r>
            <a:r>
              <a:rPr lang="en-US" sz="2000" dirty="0">
                <a:solidFill>
                  <a:schemeClr val="bg1"/>
                </a:solidFill>
                <a:latin typeface="Montserrat" charset="0"/>
                <a:hlinkClick r:id="rId2"/>
              </a:rPr>
              <a:t>https://www.mckinsey.com/business-functions/mckinsey-analytics/our-insights/the-executives-ai-playbook?page=industries/</a:t>
            </a:r>
            <a:endParaRPr lang="en-US" sz="2000" dirty="0">
              <a:solidFill>
                <a:schemeClr val="bg1"/>
              </a:solidFill>
              <a:latin typeface="Montserrat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How much value does McKinsey &amp; Company predict AI could potentially bring across all industries? </a:t>
            </a:r>
            <a:r>
              <a:rPr lang="en-US" sz="2000" dirty="0">
                <a:solidFill>
                  <a:srgbClr val="FF9900"/>
                </a:solidFill>
                <a:latin typeface="Montserrat" charset="0"/>
              </a:rPr>
              <a:t>$9.5T - $15.4T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What about the “insurance” industry? </a:t>
            </a:r>
            <a:r>
              <a:rPr lang="en-US" sz="2000" dirty="0">
                <a:solidFill>
                  <a:srgbClr val="FF9900"/>
                </a:solidFill>
                <a:latin typeface="Montserrat" charset="0"/>
              </a:rPr>
              <a:t>$1.1T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What about “risk modeling” domain? </a:t>
            </a:r>
            <a:r>
              <a:rPr lang="en-US" sz="2000" dirty="0">
                <a:solidFill>
                  <a:srgbClr val="FF9900"/>
                </a:solidFill>
                <a:latin typeface="Montserrat" charset="0"/>
              </a:rPr>
              <a:t>$32.0B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State the difference between traditional AI and Advanced AI in the article’s context. </a:t>
            </a:r>
            <a:r>
              <a:rPr lang="en-US" sz="2000" dirty="0">
                <a:solidFill>
                  <a:srgbClr val="FF9900"/>
                </a:solidFill>
                <a:latin typeface="Montserrat" charset="0"/>
              </a:rPr>
              <a:t>Traditional AI indicates basic machine learning and statistical techniques while advanced AI indicates deep learning and artificial neural networks.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PRACTICE OPPORTUNITY SOLUTION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16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6344460" cy="1515873"/>
            <a:chOff x="544022" y="1501647"/>
            <a:chExt cx="6344460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63444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REGRESSION REVIEW [SKIP IF FAMILIAR]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21867" y="250838"/>
            <a:ext cx="5751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SIMPLE LINEAR REGRESSION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5407" y="1259496"/>
            <a:ext cx="98973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  <a:ea typeface="Montserrat" charset="0"/>
                <a:cs typeface="Montserrat" charset="0"/>
              </a:rPr>
              <a:t>Goal is to obtain a relationship (model) between two variables only such as age and insurance cost for example.</a:t>
            </a: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1409700" y="1573394"/>
            <a:ext cx="8534400" cy="302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448703" y="2886154"/>
                <a:ext cx="28611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703" y="2886154"/>
                <a:ext cx="286116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/>
          <p:cNvCxnSpPr/>
          <p:nvPr/>
        </p:nvCxnSpPr>
        <p:spPr>
          <a:xfrm flipV="1">
            <a:off x="1618684" y="5479239"/>
            <a:ext cx="3907020" cy="25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595250" y="2565400"/>
            <a:ext cx="54092" cy="29619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323088" y="429029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2804780" y="398729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3065713" y="4367679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/>
          <p:cNvSpPr/>
          <p:nvPr/>
        </p:nvSpPr>
        <p:spPr>
          <a:xfrm>
            <a:off x="5953863" y="2848229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/>
          <p:cNvSpPr/>
          <p:nvPr/>
        </p:nvSpPr>
        <p:spPr>
          <a:xfrm>
            <a:off x="3495756" y="3441840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/>
          <p:cNvSpPr/>
          <p:nvPr/>
        </p:nvSpPr>
        <p:spPr>
          <a:xfrm>
            <a:off x="3495757" y="295506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4235337" y="311330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/>
          <p:cNvSpPr/>
          <p:nvPr/>
        </p:nvSpPr>
        <p:spPr>
          <a:xfrm>
            <a:off x="4377436" y="361950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4974914" y="252938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3933240" y="402034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/>
          <p:cNvSpPr/>
          <p:nvPr/>
        </p:nvSpPr>
        <p:spPr>
          <a:xfrm>
            <a:off x="5525704" y="234705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/>
          <p:cNvSpPr/>
          <p:nvPr/>
        </p:nvSpPr>
        <p:spPr>
          <a:xfrm>
            <a:off x="4974915" y="311978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TextBox 78"/>
          <p:cNvSpPr txBox="1"/>
          <p:nvPr/>
        </p:nvSpPr>
        <p:spPr>
          <a:xfrm>
            <a:off x="3052124" y="5526410"/>
            <a:ext cx="2016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1"/>
                </a:solidFill>
              </a:rPr>
              <a:t>AGE (YEARS) </a:t>
            </a:r>
          </a:p>
        </p:txBody>
      </p:sp>
      <p:sp>
        <p:nvSpPr>
          <p:cNvPr id="80" name="TextBox 79"/>
          <p:cNvSpPr txBox="1"/>
          <p:nvPr/>
        </p:nvSpPr>
        <p:spPr>
          <a:xfrm rot="16200000">
            <a:off x="-409555" y="3604285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tx1"/>
                </a:solidFill>
              </a:rPr>
              <a:t>INSURANCE COST ($)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670137" y="2497116"/>
            <a:ext cx="4481472" cy="2466465"/>
          </a:xfrm>
          <a:prstGeom prst="line">
            <a:avLst/>
          </a:prstGeom>
          <a:ln w="57150">
            <a:solidFill>
              <a:srgbClr val="A5D9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 rot="5400000" flipH="1" flipV="1">
            <a:off x="5633985" y="3696729"/>
            <a:ext cx="1216903" cy="868401"/>
          </a:xfrm>
          <a:prstGeom prst="curved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577226" y="4706980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b="1" dirty="0">
                <a:solidFill>
                  <a:srgbClr val="FF9900"/>
                </a:solidFill>
              </a:rPr>
              <a:t>DEPENDANT VARIABLE</a:t>
            </a:r>
          </a:p>
          <a:p>
            <a:pPr algn="ctr"/>
            <a:r>
              <a:rPr lang="en-CA" sz="1600" b="1" dirty="0">
                <a:solidFill>
                  <a:srgbClr val="FF9900"/>
                </a:solidFill>
              </a:rPr>
              <a:t>INSURANCE PREMIUM ($)</a:t>
            </a:r>
          </a:p>
        </p:txBody>
      </p:sp>
      <p:cxnSp>
        <p:nvCxnSpPr>
          <p:cNvPr id="84" name="Curved Connector 83"/>
          <p:cNvCxnSpPr/>
          <p:nvPr/>
        </p:nvCxnSpPr>
        <p:spPr>
          <a:xfrm rot="5400000" flipH="1" flipV="1">
            <a:off x="8024318" y="3586147"/>
            <a:ext cx="1216903" cy="868401"/>
          </a:xfrm>
          <a:prstGeom prst="curved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29768" y="4699831"/>
            <a:ext cx="281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b="1" dirty="0">
                <a:solidFill>
                  <a:srgbClr val="FF9900"/>
                </a:solidFill>
              </a:rPr>
              <a:t>INDEPENDENT VARIABLE </a:t>
            </a:r>
          </a:p>
          <a:p>
            <a:pPr algn="ctr"/>
            <a:r>
              <a:rPr lang="en-CA" sz="1600" b="1" dirty="0">
                <a:solidFill>
                  <a:srgbClr val="FF9900"/>
                </a:solidFill>
              </a:rPr>
              <a:t>AGE (YEARS)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7277100" y="2886153"/>
            <a:ext cx="465941" cy="665551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ounded Rectangle 86"/>
          <p:cNvSpPr/>
          <p:nvPr/>
        </p:nvSpPr>
        <p:spPr>
          <a:xfrm>
            <a:off x="8101280" y="2886153"/>
            <a:ext cx="507757" cy="665551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7" name="Curved Connector 96"/>
          <p:cNvCxnSpPr/>
          <p:nvPr/>
        </p:nvCxnSpPr>
        <p:spPr>
          <a:xfrm flipV="1">
            <a:off x="8572500" y="2096748"/>
            <a:ext cx="1274871" cy="773452"/>
          </a:xfrm>
          <a:prstGeom prst="curved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/>
          <p:nvPr/>
        </p:nvCxnSpPr>
        <p:spPr>
          <a:xfrm flipV="1">
            <a:off x="7581900" y="2029924"/>
            <a:ext cx="2029757" cy="820727"/>
          </a:xfrm>
          <a:prstGeom prst="curved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9847371" y="1867393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9900"/>
                </a:solidFill>
              </a:rPr>
              <a:t>MODEL! (GOAL)</a:t>
            </a:r>
          </a:p>
        </p:txBody>
      </p:sp>
    </p:spTree>
    <p:extLst>
      <p:ext uri="{BB962C8B-B14F-4D97-AF65-F5344CB8AC3E}">
        <p14:creationId xmlns:p14="http://schemas.microsoft.com/office/powerpoint/2010/main" val="24513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/>
      <p:bldP spid="85" grpId="0"/>
      <p:bldP spid="86" grpId="0" animBg="1"/>
      <p:bldP spid="87" grpId="0" animBg="1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68678" y="117674"/>
            <a:ext cx="7585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MULTIPLE LINEAR REGRESSION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9700" y="945630"/>
            <a:ext cx="9974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  <a:ea typeface="Montserrat" charset="0"/>
                <a:cs typeface="Montserrat" charset="0"/>
              </a:rPr>
              <a:t>Multiple Linear Regression: examines relationship between more than two variables.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  <a:ea typeface="Montserrat" charset="0"/>
                <a:cs typeface="Montserrat" charset="0"/>
              </a:rPr>
              <a:t>Recall that Simple Linear regression is a statistical model that examines linear relationship between two variables only.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  <a:ea typeface="Montserrat" charset="0"/>
                <a:cs typeface="Montserrat" charset="0"/>
              </a:rPr>
              <a:t>Each independent variable has its own corresponding coefficient.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800" dirty="0">
              <a:latin typeface="Montserrat" charset="0"/>
              <a:ea typeface="Montserrat" charset="0"/>
              <a:cs typeface="Montserrat" charset="0"/>
            </a:endParaRPr>
          </a:p>
          <a:p>
            <a:pPr fontAlgn="base"/>
            <a:endParaRPr lang="en-CA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7237" y="2908519"/>
                <a:ext cx="72465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+..+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37" y="2908519"/>
                <a:ext cx="724659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urved Connector 27"/>
          <p:cNvCxnSpPr/>
          <p:nvPr/>
        </p:nvCxnSpPr>
        <p:spPr>
          <a:xfrm rot="16200000" flipV="1">
            <a:off x="5822306" y="3434462"/>
            <a:ext cx="1264494" cy="1264094"/>
          </a:xfrm>
          <a:prstGeom prst="curvedConnector3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83591" y="4775924"/>
            <a:ext cx="467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9900"/>
                </a:solidFill>
              </a:rPr>
              <a:t>INDEPENDENT VARIABLES</a:t>
            </a:r>
          </a:p>
          <a:p>
            <a:r>
              <a:rPr lang="en-CA" sz="2400" b="1" dirty="0">
                <a:solidFill>
                  <a:srgbClr val="FF9900"/>
                </a:solidFill>
              </a:rPr>
              <a:t>(AGE, SMOKING HABITS, REGION,..ETC)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6937801" y="3806147"/>
            <a:ext cx="1270008" cy="515210"/>
          </a:xfrm>
          <a:prstGeom prst="curvedConnector3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7572805" y="3581401"/>
            <a:ext cx="2409395" cy="1117355"/>
          </a:xfrm>
          <a:prstGeom prst="curvedConnector3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10633" y="4699118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>
                <a:solidFill>
                  <a:srgbClr val="FF9900"/>
                </a:solidFill>
              </a:rPr>
              <a:t>DEPENDANT VARIABLES</a:t>
            </a:r>
          </a:p>
          <a:p>
            <a:pPr algn="ctr"/>
            <a:r>
              <a:rPr lang="en-CA" sz="2400" b="1" dirty="0">
                <a:solidFill>
                  <a:srgbClr val="FF9900"/>
                </a:solidFill>
              </a:rPr>
              <a:t>INSURANCE COST ($)</a:t>
            </a:r>
          </a:p>
        </p:txBody>
      </p:sp>
      <p:cxnSp>
        <p:nvCxnSpPr>
          <p:cNvPr id="33" name="Curved Connector 32"/>
          <p:cNvCxnSpPr/>
          <p:nvPr/>
        </p:nvCxnSpPr>
        <p:spPr>
          <a:xfrm rot="5400000" flipH="1" flipV="1">
            <a:off x="2223134" y="3570277"/>
            <a:ext cx="1161226" cy="945706"/>
          </a:xfrm>
          <a:prstGeom prst="curvedConnector3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66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6247395" cy="2412518"/>
            <a:chOff x="544021" y="1501647"/>
            <a:chExt cx="6247395" cy="2412518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624739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WHAT IS AUTOGLUON?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69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2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AUTOGLUON 101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8180EC8-A1AE-439A-A9AF-398910F47595}"/>
              </a:ext>
            </a:extLst>
          </p:cNvPr>
          <p:cNvSpPr txBox="1">
            <a:spLocks/>
          </p:cNvSpPr>
          <p:nvPr/>
        </p:nvSpPr>
        <p:spPr>
          <a:xfrm>
            <a:off x="228598" y="796380"/>
            <a:ext cx="11710360" cy="470898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1800" kern="1200">
                <a:solidFill>
                  <a:srgbClr val="292F63"/>
                </a:solidFill>
                <a:latin typeface="Montserrat" charset="0"/>
                <a:ea typeface="+mn-ea"/>
                <a:cs typeface="+mn-cs"/>
              </a:defRPr>
            </a:lvl1pPr>
            <a:lvl2pPr marL="457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In January 2020, AWS launched an open-source library called </a:t>
            </a:r>
            <a:r>
              <a:rPr lang="en-US" sz="2000" dirty="0" err="1">
                <a:solidFill>
                  <a:schemeClr val="tx1"/>
                </a:solidFill>
              </a:rPr>
              <a:t>AutoGluon</a:t>
            </a:r>
            <a:r>
              <a:rPr lang="en-US" sz="2000" dirty="0">
                <a:solidFill>
                  <a:schemeClr val="tx1"/>
                </a:solidFill>
              </a:rPr>
              <a:t> the library behind </a:t>
            </a:r>
            <a:r>
              <a:rPr lang="en-US" sz="2000" dirty="0" err="1">
                <a:solidFill>
                  <a:schemeClr val="tx1"/>
                </a:solidFill>
              </a:rPr>
              <a:t>Sagemaker</a:t>
            </a:r>
            <a:r>
              <a:rPr lang="en-US" sz="2000" dirty="0">
                <a:solidFill>
                  <a:schemeClr val="tx1"/>
                </a:solidFill>
              </a:rPr>
              <a:t> Autopilot.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AutoGluon</a:t>
            </a:r>
            <a:r>
              <a:rPr lang="en-US" sz="2000" dirty="0">
                <a:solidFill>
                  <a:schemeClr val="tx1"/>
                </a:solidFill>
              </a:rPr>
              <a:t> allows for quick prototyping of AI/ML models using few simple lines of code. 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Autogluon</a:t>
            </a:r>
            <a:r>
              <a:rPr lang="en-US" sz="2000" dirty="0">
                <a:solidFill>
                  <a:schemeClr val="tx1"/>
                </a:solidFill>
              </a:rPr>
              <a:t> works with text, image and tabular datasets.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No need for expert level knowledge to train/test AI/ML models in </a:t>
            </a:r>
            <a:r>
              <a:rPr lang="en-US" sz="2000" dirty="0" err="1">
                <a:solidFill>
                  <a:schemeClr val="tx1"/>
                </a:solidFill>
              </a:rPr>
              <a:t>Autogluon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</a:rPr>
              <a:t>Allows for automatic hyperparameters tuning and model selection. </a:t>
            </a:r>
          </a:p>
          <a:p>
            <a:r>
              <a:rPr lang="en-CA" sz="2000" dirty="0">
                <a:solidFill>
                  <a:schemeClr val="tx1"/>
                </a:solidFill>
              </a:rPr>
              <a:t>Check this out: </a:t>
            </a:r>
            <a:r>
              <a:rPr lang="en-CA" sz="2000" dirty="0">
                <a:solidFill>
                  <a:schemeClr val="tx1"/>
                </a:solidFill>
                <a:hlinkClick r:id="rId2"/>
              </a:rPr>
              <a:t>https://auto.gluon.ai/stable/index.html</a:t>
            </a:r>
            <a:endParaRPr lang="en-CA" sz="2000" dirty="0">
              <a:solidFill>
                <a:schemeClr val="tx1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Excellent Article: </a:t>
            </a:r>
            <a:r>
              <a:rPr lang="fr-FR" sz="2000" dirty="0">
                <a:solidFill>
                  <a:schemeClr val="tx1"/>
                </a:solidFill>
                <a:hlinkClick r:id="rId3"/>
              </a:rPr>
              <a:t>https://aws.amazon.com/blogs/opensource/machine-learning-with-autogluon-an-open-source-automl-library/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Excellent Article 2: </a:t>
            </a:r>
            <a:r>
              <a:rPr lang="fr-FR" sz="2000" dirty="0">
                <a:solidFill>
                  <a:schemeClr val="tx1"/>
                </a:solidFill>
                <a:hlinkClick r:id="rId4"/>
              </a:rPr>
              <a:t>https://www.philschmid.de/getting-started-with-automl-and-aws-autogluon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tx1"/>
              </a:solidFill>
            </a:endParaRPr>
          </a:p>
          <a:p>
            <a:endParaRPr lang="en-CA" sz="2000" dirty="0">
              <a:solidFill>
                <a:schemeClr val="tx1"/>
              </a:solidFill>
            </a:endParaRPr>
          </a:p>
          <a:p>
            <a:endParaRPr lang="en-CA" sz="2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7E609-8E3C-4873-90EB-5D1659399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995"/>
          <a:stretch/>
        </p:blipFill>
        <p:spPr>
          <a:xfrm>
            <a:off x="1779516" y="4464816"/>
            <a:ext cx="6386287" cy="15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4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AUTOGLUON 101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8180EC8-A1AE-439A-A9AF-398910F47595}"/>
              </a:ext>
            </a:extLst>
          </p:cNvPr>
          <p:cNvSpPr txBox="1">
            <a:spLocks/>
          </p:cNvSpPr>
          <p:nvPr/>
        </p:nvSpPr>
        <p:spPr>
          <a:xfrm>
            <a:off x="228598" y="984726"/>
            <a:ext cx="9787073" cy="550920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1800" kern="1200">
                <a:solidFill>
                  <a:srgbClr val="292F63"/>
                </a:solidFill>
                <a:latin typeface="Montserrat" charset="0"/>
                <a:ea typeface="+mn-ea"/>
                <a:cs typeface="+mn-cs"/>
              </a:defRPr>
            </a:lvl1pPr>
            <a:lvl2pPr marL="457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42900"/>
            <a:r>
              <a:rPr lang="en-US" sz="2000" dirty="0" err="1">
                <a:solidFill>
                  <a:schemeClr val="tx1"/>
                </a:solidFill>
                <a:latin typeface="Montserrat" charset="0"/>
              </a:rPr>
              <a:t>AutoGluon</a:t>
            </a: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 is modularized into sub-modules for: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Montserrat" charset="0"/>
              </a:rPr>
              <a:t>Tabular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Montserrat" charset="0"/>
              </a:rPr>
              <a:t>text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Montserrat" charset="0"/>
              </a:rPr>
              <a:t>Images</a:t>
            </a:r>
            <a:endParaRPr lang="en-US" sz="2000" dirty="0">
              <a:solidFill>
                <a:schemeClr val="tx1"/>
              </a:solidFill>
              <a:latin typeface="Montserrat" charset="0"/>
            </a:endParaRPr>
          </a:p>
          <a:p>
            <a:pPr marL="628650" indent="-342900"/>
            <a:r>
              <a:rPr lang="en-US" sz="2000" dirty="0">
                <a:solidFill>
                  <a:schemeClr val="tx1"/>
                </a:solidFill>
              </a:rPr>
              <a:t>Install a sub-module using: </a:t>
            </a:r>
          </a:p>
          <a:p>
            <a:pPr marL="800100" lvl="1" indent="-342900"/>
            <a:r>
              <a:rPr lang="en-US" sz="3200" dirty="0"/>
              <a:t>				</a:t>
            </a:r>
            <a:r>
              <a:rPr lang="en-US" sz="2000" b="1" dirty="0">
                <a:latin typeface="Montserrat" charset="0"/>
              </a:rPr>
              <a:t>python3 -m pip install &lt;submodule&gt;</a:t>
            </a:r>
          </a:p>
          <a:p>
            <a:pPr marL="628650" indent="-342900"/>
            <a:endParaRPr lang="en-US" sz="2000" dirty="0">
              <a:solidFill>
                <a:schemeClr val="tx1"/>
              </a:solidFill>
            </a:endParaRPr>
          </a:p>
          <a:p>
            <a:pPr marL="628650" indent="-342900"/>
            <a:r>
              <a:rPr lang="en-US" sz="2000" b="1" dirty="0">
                <a:solidFill>
                  <a:schemeClr val="tx1"/>
                </a:solidFill>
              </a:rPr>
              <a:t>&lt;submodule&gt; </a:t>
            </a:r>
            <a:r>
              <a:rPr lang="en-US" sz="2000" dirty="0">
                <a:solidFill>
                  <a:schemeClr val="tx1"/>
                </a:solidFill>
              </a:rPr>
              <a:t>may be one of the following options: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charset="0"/>
              </a:rPr>
              <a:t>autogluon.tabular</a:t>
            </a:r>
            <a:r>
              <a:rPr lang="en-US" sz="2000" dirty="0">
                <a:latin typeface="Montserrat" charset="0"/>
              </a:rPr>
              <a:t> - tabular data (</a:t>
            </a:r>
            <a:r>
              <a:rPr lang="en-US" sz="2000" dirty="0" err="1">
                <a:latin typeface="Montserrat" charset="0"/>
              </a:rPr>
              <a:t>TabularPredictor</a:t>
            </a:r>
            <a:r>
              <a:rPr lang="en-US" sz="2000" dirty="0">
                <a:latin typeface="Montserrat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charset="0"/>
              </a:rPr>
              <a:t>autogluon.vision</a:t>
            </a:r>
            <a:r>
              <a:rPr lang="en-US" sz="2000" dirty="0">
                <a:latin typeface="Montserrat" charset="0"/>
              </a:rPr>
              <a:t> - computer vision (</a:t>
            </a:r>
            <a:r>
              <a:rPr lang="en-US" sz="2000" dirty="0" err="1">
                <a:latin typeface="Montserrat" charset="0"/>
              </a:rPr>
              <a:t>ImagePredictor</a:t>
            </a:r>
            <a:r>
              <a:rPr lang="en-US" sz="2000" dirty="0">
                <a:latin typeface="Montserrat" charset="0"/>
              </a:rPr>
              <a:t>, </a:t>
            </a:r>
            <a:r>
              <a:rPr lang="en-US" sz="2000" dirty="0" err="1">
                <a:latin typeface="Montserrat" charset="0"/>
              </a:rPr>
              <a:t>ObjectDetector</a:t>
            </a:r>
            <a:r>
              <a:rPr lang="en-US" sz="2000" dirty="0">
                <a:latin typeface="Montserrat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charset="0"/>
              </a:rPr>
              <a:t>autogluon.text</a:t>
            </a:r>
            <a:r>
              <a:rPr lang="en-US" sz="2000" dirty="0">
                <a:latin typeface="Montserrat" charset="0"/>
              </a:rPr>
              <a:t> - natural language processing (</a:t>
            </a:r>
            <a:r>
              <a:rPr lang="en-US" sz="2000" dirty="0" err="1">
                <a:latin typeface="Montserrat" charset="0"/>
              </a:rPr>
              <a:t>TextPredictor</a:t>
            </a:r>
            <a:r>
              <a:rPr lang="en-US" sz="2000" dirty="0">
                <a:latin typeface="Montserrat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charset="0"/>
              </a:rPr>
              <a:t>autogluon.core</a:t>
            </a:r>
            <a:r>
              <a:rPr lang="en-US" sz="2000" dirty="0">
                <a:latin typeface="Montserrat" charset="0"/>
              </a:rPr>
              <a:t> - only core functionality (example: hyperparameter tuning of arbitrary code/models).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charset="0"/>
              </a:rPr>
              <a:t>autogluon.features</a:t>
            </a:r>
            <a:r>
              <a:rPr lang="en-US" sz="2000" dirty="0">
                <a:latin typeface="Montserrat" charset="0"/>
              </a:rPr>
              <a:t> - feature generation/preprocessing pipelines (Tabular data).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CA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2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898DE41F-B253-6E43-B4AE-C5AF6799687D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101</a:t>
            </a:r>
          </a:p>
        </p:txBody>
      </p:sp>
      <p:sp>
        <p:nvSpPr>
          <p:cNvPr id="3" name="AutoShape 2" descr="Copy to clipboard">
            <a:extLst>
              <a:ext uri="{FF2B5EF4-FFF2-40B4-BE49-F238E27FC236}">
                <a16:creationId xmlns:a16="http://schemas.microsoft.com/office/drawing/2014/main" id="{9CB3EC37-F6DA-4E0A-93BF-77E27A4599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8850" y="-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D28CD3-53B8-4294-BB97-03EB50FA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2" y="2276412"/>
            <a:ext cx="11179085" cy="99196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5213C-4B55-45DE-9709-51711922473A}"/>
              </a:ext>
            </a:extLst>
          </p:cNvPr>
          <p:cNvSpPr txBox="1">
            <a:spLocks/>
          </p:cNvSpPr>
          <p:nvPr/>
        </p:nvSpPr>
        <p:spPr>
          <a:xfrm>
            <a:off x="228599" y="984726"/>
            <a:ext cx="11179084" cy="150810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1800" kern="1200">
                <a:solidFill>
                  <a:srgbClr val="292F63"/>
                </a:solidFill>
                <a:latin typeface="Montserrat" charset="0"/>
                <a:ea typeface="+mn-ea"/>
                <a:cs typeface="+mn-cs"/>
              </a:defRPr>
            </a:lvl1pPr>
            <a:lvl2pPr marL="457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42900"/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All you need to do is to use these two lines of code!</a:t>
            </a:r>
          </a:p>
          <a:p>
            <a:pPr marL="628650" indent="-342900"/>
            <a:r>
              <a:rPr lang="en-US" sz="2000" dirty="0">
                <a:solidFill>
                  <a:schemeClr val="tx1"/>
                </a:solidFill>
              </a:rPr>
              <a:t>Please note that hyperparameters and all other model training aspects are set to default. </a:t>
            </a: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200" dirty="0"/>
              <a:t>		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2785F-E154-4300-81B3-CC0355EACE49}"/>
              </a:ext>
            </a:extLst>
          </p:cNvPr>
          <p:cNvSpPr txBox="1"/>
          <p:nvPr/>
        </p:nvSpPr>
        <p:spPr>
          <a:xfrm>
            <a:off x="300718" y="5727995"/>
            <a:ext cx="9217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Source: </a:t>
            </a:r>
            <a:r>
              <a:rPr lang="en-US" sz="1800" dirty="0">
                <a:hlinkClick r:id="rId3"/>
              </a:rPr>
              <a:t>https://auto.gluon.ai/stable/tutorials/tabular_prediction/tabular-quickstart.html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3353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6247395" cy="2412518"/>
            <a:chOff x="544021" y="1501647"/>
            <a:chExt cx="6247395" cy="2412518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624739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AUTOGLUON</a:t>
              </a: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 PRESETS AND FIT METHOD PARAMETERS 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0" y="5078414"/>
            <a:ext cx="1907319" cy="228598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375139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8FD2686-5160-4512-AC46-616D7A8CD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94094" y="2714576"/>
            <a:ext cx="1042595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en-US" sz="1600" b="1" dirty="0">
                <a:latin typeface="Montserrat" charset="0"/>
                <a:sym typeface="Arial"/>
              </a:rPr>
              <a:t>Parameters: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>
                <a:latin typeface="Montserrat" charset="0"/>
                <a:sym typeface="Arial"/>
              </a:rPr>
              <a:t>Label: </a:t>
            </a:r>
            <a:r>
              <a:rPr lang="en-US" altLang="en-US" sz="1600" dirty="0">
                <a:latin typeface="Montserrat" charset="0"/>
                <a:sym typeface="Arial"/>
              </a:rPr>
              <a:t>Name of the column that contains the target variable to predict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 err="1">
                <a:latin typeface="Montserrat" charset="0"/>
                <a:sym typeface="Arial"/>
              </a:rPr>
              <a:t>problem_type</a:t>
            </a:r>
            <a:r>
              <a:rPr lang="en-US" altLang="en-US" sz="1600" b="1" dirty="0">
                <a:latin typeface="Montserrat" charset="0"/>
                <a:sym typeface="Arial"/>
              </a:rPr>
              <a:t>: </a:t>
            </a:r>
            <a:r>
              <a:rPr lang="en-US" altLang="en-US" sz="1600" dirty="0">
                <a:latin typeface="Montserrat" charset="0"/>
                <a:sym typeface="Arial"/>
              </a:rPr>
              <a:t>type of prediction problem, i.e. is this a binary/multiclass classification or regression problem (options: ‘binary’, ‘multiclass’, ‘regression’, ‘quantile’). If </a:t>
            </a:r>
            <a:r>
              <a:rPr lang="en-US" altLang="en-US" sz="1600" dirty="0" err="1">
                <a:latin typeface="Montserrat" charset="0"/>
                <a:sym typeface="Arial"/>
              </a:rPr>
              <a:t>problem_type</a:t>
            </a:r>
            <a:r>
              <a:rPr lang="en-US" altLang="en-US" sz="1600" dirty="0">
                <a:latin typeface="Montserrat" charset="0"/>
                <a:sym typeface="Arial"/>
              </a:rPr>
              <a:t> = None, the prediction problem type is inferred based on the label-values in provided dataset.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 err="1">
                <a:latin typeface="Montserrat" charset="0"/>
                <a:sym typeface="Arial"/>
              </a:rPr>
              <a:t>eval_metric</a:t>
            </a:r>
            <a:r>
              <a:rPr lang="en-US" altLang="en-US" sz="1600" b="1" dirty="0">
                <a:latin typeface="Montserrat" charset="0"/>
                <a:sym typeface="Arial"/>
              </a:rPr>
              <a:t>: </a:t>
            </a:r>
            <a:r>
              <a:rPr lang="en-US" altLang="en-US" sz="1600" dirty="0">
                <a:latin typeface="Montserrat" charset="0"/>
                <a:sym typeface="Arial"/>
              </a:rPr>
              <a:t>test data metric, note that </a:t>
            </a:r>
            <a:r>
              <a:rPr lang="en-US" altLang="en-US" sz="1600" dirty="0" err="1">
                <a:latin typeface="Montserrat" charset="0"/>
                <a:sym typeface="Arial"/>
              </a:rPr>
              <a:t>AutoGluon</a:t>
            </a:r>
            <a:r>
              <a:rPr lang="en-US" altLang="en-US" sz="1600" dirty="0">
                <a:latin typeface="Montserrat" charset="0"/>
                <a:sym typeface="Arial"/>
              </a:rPr>
              <a:t> tunes hyperparameters and early-stopping to improve this metric on validation data.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  <a:sym typeface="Arial"/>
              </a:rPr>
              <a:t>If </a:t>
            </a:r>
            <a:r>
              <a:rPr lang="en-US" altLang="en-US" sz="1600" dirty="0" err="1">
                <a:latin typeface="Montserrat" charset="0"/>
                <a:sym typeface="Arial"/>
              </a:rPr>
              <a:t>eval_metric</a:t>
            </a:r>
            <a:r>
              <a:rPr lang="en-US" altLang="en-US" sz="1600" dirty="0">
                <a:latin typeface="Montserrat" charset="0"/>
                <a:sym typeface="Arial"/>
              </a:rPr>
              <a:t> = None, it is automatically chosen based on </a:t>
            </a:r>
            <a:r>
              <a:rPr lang="en-US" altLang="en-US" sz="1600" dirty="0" err="1">
                <a:latin typeface="Montserrat" charset="0"/>
                <a:sym typeface="Arial"/>
              </a:rPr>
              <a:t>problem_type</a:t>
            </a:r>
            <a:r>
              <a:rPr lang="en-US" altLang="en-US" sz="1600" dirty="0">
                <a:latin typeface="Montserrat" charset="0"/>
                <a:sym typeface="Arial"/>
              </a:rPr>
              <a:t>. Defaults to ‘accuracy’ for binary and multiclass classification, ‘</a:t>
            </a:r>
            <a:r>
              <a:rPr lang="en-US" altLang="en-US" sz="1600" dirty="0" err="1">
                <a:latin typeface="Montserrat" charset="0"/>
                <a:sym typeface="Arial"/>
              </a:rPr>
              <a:t>root_mean_squared_error</a:t>
            </a:r>
            <a:r>
              <a:rPr lang="en-US" altLang="en-US" sz="1600" dirty="0">
                <a:latin typeface="Montserrat" charset="0"/>
                <a:sym typeface="Arial"/>
              </a:rPr>
              <a:t>’ for regression.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  <a:sym typeface="Arial"/>
              </a:rPr>
              <a:t>Otherwise, options for classification: [‘accuracy’, ‘</a:t>
            </a:r>
            <a:r>
              <a:rPr lang="en-US" altLang="en-US" sz="1600" dirty="0" err="1">
                <a:latin typeface="Montserrat" charset="0"/>
                <a:sym typeface="Arial"/>
              </a:rPr>
              <a:t>balanced_accuracy</a:t>
            </a:r>
            <a:r>
              <a:rPr lang="en-US" altLang="en-US" sz="1600" dirty="0">
                <a:latin typeface="Montserrat" charset="0"/>
                <a:sym typeface="Arial"/>
              </a:rPr>
              <a:t>’, ‘f1’, ‘f1_macro’, ‘f1_micro’, ‘f1_weighted’, ‘</a:t>
            </a:r>
            <a:r>
              <a:rPr lang="en-US" altLang="en-US" sz="1600" dirty="0" err="1">
                <a:latin typeface="Montserrat" charset="0"/>
                <a:sym typeface="Arial"/>
              </a:rPr>
              <a:t>roc_auc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roc_auc_ovo_macro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average_precision</a:t>
            </a:r>
            <a:r>
              <a:rPr lang="en-US" altLang="en-US" sz="1600" dirty="0">
                <a:latin typeface="Montserrat" charset="0"/>
                <a:sym typeface="Arial"/>
              </a:rPr>
              <a:t>’, ‘precision’, ‘</a:t>
            </a:r>
            <a:r>
              <a:rPr lang="en-US" altLang="en-US" sz="1600" dirty="0" err="1">
                <a:latin typeface="Montserrat" charset="0"/>
                <a:sym typeface="Arial"/>
              </a:rPr>
              <a:t>precision_macro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precision_micro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precision_weighted</a:t>
            </a:r>
            <a:r>
              <a:rPr lang="en-US" altLang="en-US" sz="1600" dirty="0">
                <a:latin typeface="Montserrat" charset="0"/>
                <a:sym typeface="Arial"/>
              </a:rPr>
              <a:t>’, ‘recall’, ‘</a:t>
            </a:r>
            <a:r>
              <a:rPr lang="en-US" altLang="en-US" sz="1600" dirty="0" err="1">
                <a:latin typeface="Montserrat" charset="0"/>
                <a:sym typeface="Arial"/>
              </a:rPr>
              <a:t>recall_macro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recall_micro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recall_weighted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log_loss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pac_score</a:t>
            </a:r>
            <a:r>
              <a:rPr lang="en-US" altLang="en-US" sz="1600" dirty="0">
                <a:latin typeface="Montserrat" charset="0"/>
                <a:sym typeface="Arial"/>
              </a:rPr>
              <a:t>’]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  <a:sym typeface="Arial"/>
              </a:rPr>
              <a:t>Options for regression:[‘</a:t>
            </a:r>
            <a:r>
              <a:rPr lang="en-US" altLang="en-US" sz="1600" dirty="0" err="1">
                <a:latin typeface="Montserrat" charset="0"/>
                <a:sym typeface="Arial"/>
              </a:rPr>
              <a:t>root_mean_squared_error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mean_squared_error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mean_absolute_error</a:t>
            </a:r>
            <a:r>
              <a:rPr lang="en-US" altLang="en-US" sz="1600" dirty="0">
                <a:latin typeface="Montserrat" charset="0"/>
                <a:sym typeface="Arial"/>
              </a:rPr>
              <a:t>’, ‘</a:t>
            </a:r>
            <a:r>
              <a:rPr lang="en-US" altLang="en-US" sz="1600" dirty="0" err="1">
                <a:latin typeface="Montserrat" charset="0"/>
                <a:sym typeface="Arial"/>
              </a:rPr>
              <a:t>median_absolute_error</a:t>
            </a:r>
            <a:r>
              <a:rPr lang="en-US" altLang="en-US" sz="1600" dirty="0">
                <a:latin typeface="Montserrat" charset="0"/>
                <a:sym typeface="Arial"/>
              </a:rPr>
              <a:t>’, ‘r2’]</a:t>
            </a: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33152D97-5326-4523-B21D-CE8C08A34589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101: TABULAR PREDICTOR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233841-D366-4BB6-9EE0-81D7E266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07" y="1542099"/>
            <a:ext cx="7649687" cy="113823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66062C-957E-4B76-9B58-E51B7BDDED90}"/>
              </a:ext>
            </a:extLst>
          </p:cNvPr>
          <p:cNvSpPr txBox="1"/>
          <p:nvPr/>
        </p:nvSpPr>
        <p:spPr>
          <a:xfrm>
            <a:off x="-94094" y="632651"/>
            <a:ext cx="10865122" cy="10772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85750" indent="0" defTabSz="914400" eaLnBrk="1" latinLnBrk="0" hangingPunct="1"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 marL="800100" indent="-342900" defTabSz="914400" eaLnBrk="1" latinLnBrk="0" hangingPunct="1">
              <a:buFont typeface="Courier New" panose="02070309020205020404" pitchFamily="49" charset="0"/>
              <a:buChar char="o"/>
              <a:defRPr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2pPr>
            <a:lvl3pPr marL="1257300" indent="-342900" defTabSz="914400" eaLnBrk="1" latinLnBrk="0" hangingPunct="1">
              <a:buFont typeface="Courier New" panose="02070309020205020404" pitchFamily="49" charset="0"/>
              <a:buChar char="o"/>
              <a:defRPr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Check these out: </a:t>
            </a:r>
          </a:p>
          <a:p>
            <a:pPr lvl="1"/>
            <a:r>
              <a:rPr lang="en-US" sz="1600" dirty="0">
                <a:hlinkClick r:id="rId3"/>
              </a:rPr>
              <a:t>https://auto.gluon.ai/stable/api/autogluon.task.html</a:t>
            </a:r>
            <a:endParaRPr lang="en-US" sz="1600" dirty="0"/>
          </a:p>
          <a:p>
            <a:pPr lvl="1"/>
            <a:r>
              <a:rPr lang="en-US" sz="1600" dirty="0">
                <a:hlinkClick r:id="rId4"/>
              </a:rPr>
              <a:t>https://auto.gluon.ai/stable/api/autogluon.task.html#autogluon.tabular.TabularPredictor.fit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637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42103-EEA5-40BF-ADFD-24D36FA4268E}"/>
              </a:ext>
            </a:extLst>
          </p:cNvPr>
          <p:cNvSpPr/>
          <p:nvPr/>
        </p:nvSpPr>
        <p:spPr>
          <a:xfrm>
            <a:off x="176351" y="611344"/>
            <a:ext cx="705288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GOAL: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charset="0"/>
              </a:rPr>
              <a:t>The objective of this case study is to predict the health insurance cost incurred by Individuals based on their age, gender, BMI, number of children, smoking habit and geo-location.</a:t>
            </a:r>
          </a:p>
          <a:p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TOOL: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i="1" dirty="0" err="1">
                <a:solidFill>
                  <a:schemeClr val="tx1"/>
                </a:solidFill>
                <a:latin typeface="Montserrat" charset="0"/>
              </a:rPr>
              <a:t>AutoGluon</a:t>
            </a:r>
            <a:r>
              <a:rPr lang="en-CA" sz="1600" i="1" dirty="0">
                <a:solidFill>
                  <a:schemeClr val="tx1"/>
                </a:solidFill>
                <a:latin typeface="Montserrat" charset="0"/>
              </a:rPr>
              <a:t> (</a:t>
            </a:r>
            <a:r>
              <a:rPr lang="en-US" sz="1600" i="1" dirty="0" err="1">
                <a:solidFill>
                  <a:schemeClr val="tx1"/>
                </a:solidFill>
                <a:latin typeface="Montserrat" charset="0"/>
              </a:rPr>
              <a:t>AutoGluon</a:t>
            </a:r>
            <a:r>
              <a:rPr lang="en-US" sz="1600" i="1" dirty="0">
                <a:solidFill>
                  <a:schemeClr val="tx1"/>
                </a:solidFill>
                <a:latin typeface="Montserrat" charset="0"/>
              </a:rPr>
              <a:t> allows for quick prototyping of AI/ML models using few simple lines of code)</a:t>
            </a:r>
            <a:endParaRPr lang="en-CA" sz="1600" i="1" dirty="0">
              <a:solidFill>
                <a:schemeClr val="tx1"/>
              </a:solidFill>
              <a:latin typeface="Montserrat" charset="0"/>
            </a:endParaRPr>
          </a:p>
          <a:p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PRACTICAL REAL-WORLD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1" dirty="0">
                <a:solidFill>
                  <a:schemeClr val="tx1"/>
                </a:solidFill>
                <a:latin typeface="Montserrat" charset="0"/>
              </a:rPr>
              <a:t>This project can be effectively used by insurance companies to predict healthcare insurance cost, increase revenues and reduce costs.</a:t>
            </a:r>
          </a:p>
          <a:p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  <a:latin typeface="Montserrat" charset="0"/>
              </a:rPr>
              <a:t>INPUTS: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Montserrat" charset="0"/>
              </a:rPr>
              <a:t>age, gender, BMI, number of children, smoking habit and geo-location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  <a:latin typeface="Montserrat" charset="0"/>
              </a:rPr>
              <a:t>OUTPUT: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1600" i="1" dirty="0">
                <a:solidFill>
                  <a:schemeClr val="tx1"/>
                </a:solidFill>
                <a:latin typeface="Montserrat" charset="0"/>
              </a:rPr>
              <a:t>Insurance Charges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16" name="Picture 2" descr="Medical Insurance Free Stock Photo - Public Domain Pictures">
            <a:extLst>
              <a:ext uri="{FF2B5EF4-FFF2-40B4-BE49-F238E27FC236}">
                <a16:creationId xmlns:a16="http://schemas.microsoft.com/office/drawing/2014/main" id="{779FDD69-2A44-44C3-B678-FB0F31AB6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94" y="620648"/>
            <a:ext cx="4786413" cy="2776969"/>
          </a:xfrm>
          <a:prstGeom prst="rect">
            <a:avLst/>
          </a:prstGeom>
          <a:ln w="38100">
            <a:solidFill>
              <a:srgbClr val="FF99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2D0C3D-F167-4715-9016-5A7FB617C775}"/>
              </a:ext>
            </a:extLst>
          </p:cNvPr>
          <p:cNvSpPr/>
          <p:nvPr/>
        </p:nvSpPr>
        <p:spPr>
          <a:xfrm>
            <a:off x="3634811" y="62712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https://www.publicdomainpictures.net/en/view-image.php?image=279909&amp;picture=medical-insurance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8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6688B92-BA89-4360-A34F-27913D5FFE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0718" y="2137646"/>
            <a:ext cx="10269746" cy="35394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7150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en-US" sz="1600" dirty="0">
                <a:latin typeface="Montserrat" charset="0"/>
              </a:rPr>
              <a:t>Fit models to predict a column of a data table (label) based on the other columns (features).</a:t>
            </a:r>
          </a:p>
          <a:p>
            <a:pPr marL="57150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en-US" sz="1600" dirty="0">
                <a:latin typeface="Montserrat" charset="0"/>
              </a:rPr>
              <a:t>Parameters: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 err="1">
                <a:latin typeface="Montserrat" charset="0"/>
              </a:rPr>
              <a:t>train_data</a:t>
            </a:r>
            <a:r>
              <a:rPr lang="en-US" altLang="en-US" sz="1600" b="1" dirty="0">
                <a:latin typeface="Montserrat" charset="0"/>
              </a:rPr>
              <a:t>:</a:t>
            </a:r>
            <a:r>
              <a:rPr lang="en-US" altLang="en-US" sz="1600" dirty="0">
                <a:latin typeface="Montserrat" charset="0"/>
              </a:rPr>
              <a:t> Table of the training data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 err="1">
                <a:latin typeface="Montserrat" charset="0"/>
              </a:rPr>
              <a:t>tuning_data</a:t>
            </a:r>
            <a:r>
              <a:rPr lang="en-US" altLang="en-US" sz="1600" b="1" dirty="0">
                <a:latin typeface="Montserrat" charset="0"/>
              </a:rPr>
              <a:t>:</a:t>
            </a:r>
            <a:r>
              <a:rPr lang="en-US" altLang="en-US" sz="1600" dirty="0">
                <a:latin typeface="Montserrat" charset="0"/>
              </a:rPr>
              <a:t> validation data used for tuning processes such as early stopping and hyperparameter tuning. Don’t include test data here!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 err="1">
                <a:latin typeface="Montserrat" charset="0"/>
              </a:rPr>
              <a:t>time_limit</a:t>
            </a:r>
            <a:r>
              <a:rPr lang="en-US" altLang="en-US" sz="1600" b="1" dirty="0">
                <a:latin typeface="Montserrat" charset="0"/>
              </a:rPr>
              <a:t>:</a:t>
            </a:r>
            <a:r>
              <a:rPr lang="en-US" altLang="en-US" sz="1600" dirty="0">
                <a:latin typeface="Montserrat" charset="0"/>
              </a:rPr>
              <a:t> how long fit() should run for in seconds. If not specified, fit() will run until all models have completed training.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b="1" dirty="0">
                <a:latin typeface="Montserrat" charset="0"/>
              </a:rPr>
              <a:t>Presets:</a:t>
            </a:r>
            <a:r>
              <a:rPr lang="en-US" altLang="en-US" sz="1600" dirty="0">
                <a:latin typeface="Montserrat" charset="0"/>
              </a:rPr>
              <a:t> default = [‘</a:t>
            </a:r>
            <a:r>
              <a:rPr lang="en-US" altLang="en-US" sz="1600" dirty="0" err="1">
                <a:latin typeface="Montserrat" charset="0"/>
              </a:rPr>
              <a:t>medium_quality_faster_train</a:t>
            </a:r>
            <a:r>
              <a:rPr lang="en-US" altLang="en-US" sz="1600" dirty="0">
                <a:latin typeface="Montserrat" charset="0"/>
              </a:rPr>
              <a:t>’]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</a:rPr>
              <a:t>List of preset configurations for arguments in fit(). 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</a:rPr>
              <a:t>Presets impact predictive accuracy, memory, and inference latency of trained models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</a:rPr>
              <a:t>To get the most accurate overall predictor (regardless of its efficiency), set presets=’</a:t>
            </a:r>
            <a:r>
              <a:rPr lang="en-US" altLang="en-US" sz="1600" dirty="0" err="1">
                <a:latin typeface="Montserrat" charset="0"/>
              </a:rPr>
              <a:t>best_quality</a:t>
            </a:r>
            <a:r>
              <a:rPr lang="en-US" altLang="en-US" sz="1600" dirty="0">
                <a:latin typeface="Montserrat" charset="0"/>
              </a:rPr>
              <a:t>’. 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Montserrat" charset="0"/>
              </a:rPr>
              <a:t>To get good quality with minimal disk usage, set presets=[‘</a:t>
            </a:r>
            <a:r>
              <a:rPr lang="en-US" altLang="en-US" sz="1600" dirty="0" err="1">
                <a:latin typeface="Montserrat" charset="0"/>
              </a:rPr>
              <a:t>good_quality_faster_inference_only_refit</a:t>
            </a:r>
            <a:r>
              <a:rPr lang="en-US" altLang="en-US" sz="1600" dirty="0">
                <a:latin typeface="Montserrat" charset="0"/>
              </a:rPr>
              <a:t>’, ‘</a:t>
            </a:r>
            <a:r>
              <a:rPr lang="en-US" altLang="en-US" sz="1600" dirty="0" err="1">
                <a:latin typeface="Montserrat" charset="0"/>
              </a:rPr>
              <a:t>optimize_for_deployment</a:t>
            </a:r>
            <a:r>
              <a:rPr lang="en-US" altLang="en-US" sz="1600" dirty="0">
                <a:latin typeface="Montserrat" charset="0"/>
              </a:rPr>
              <a:t>’] 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F33C88-AA40-428E-AB22-630FBDF78C61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101: FIT METHOD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6D6B21-AFD1-4BEA-8C92-330EBF1E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40" y="937823"/>
            <a:ext cx="10072688" cy="103218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43851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BC41BC5-709D-4870-A163-44A07F13AF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771224" y="687454"/>
            <a:ext cx="10803498" cy="61103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3"/>
            <a:r>
              <a:rPr lang="en-US" altLang="en-US" b="1" dirty="0" err="1">
                <a:latin typeface="Montserrat" panose="00000500000000000000" pitchFamily="2" charset="0"/>
              </a:rPr>
              <a:t>best_quality</a:t>
            </a:r>
            <a:r>
              <a:rPr lang="en-US" altLang="en-US" b="1" dirty="0">
                <a:latin typeface="Montserrat" panose="00000500000000000000" pitchFamily="2" charset="0"/>
              </a:rPr>
              <a:t>:</a:t>
            </a:r>
            <a:r>
              <a:rPr lang="en-US" altLang="en-US" dirty="0">
                <a:latin typeface="Montserrat" panose="00000500000000000000" pitchFamily="2" charset="0"/>
              </a:rPr>
              <a:t> Best predictive accuracy with little consideration to inference time or disk usage. </a:t>
            </a:r>
          </a:p>
          <a:p>
            <a:pPr lvl="3"/>
            <a:r>
              <a:rPr lang="en-US" altLang="en-US" b="1" dirty="0" err="1">
                <a:latin typeface="Montserrat" panose="00000500000000000000" pitchFamily="2" charset="0"/>
              </a:rPr>
              <a:t>high_quality_fast_inference_only_refit</a:t>
            </a:r>
            <a:r>
              <a:rPr lang="en-US" altLang="en-US" b="1" dirty="0">
                <a:latin typeface="Montserrat" panose="00000500000000000000" pitchFamily="2" charset="0"/>
              </a:rPr>
              <a:t>: </a:t>
            </a:r>
            <a:r>
              <a:rPr lang="en-US" altLang="en-US" dirty="0">
                <a:latin typeface="Montserrat" panose="00000500000000000000" pitchFamily="2" charset="0"/>
              </a:rPr>
              <a:t>High predictive accuracy with fast inference. ~10x-200x faster inference and ~10x-200x lower disk usage than </a:t>
            </a:r>
            <a:r>
              <a:rPr lang="en-US" altLang="en-US" dirty="0" err="1">
                <a:latin typeface="Montserrat" panose="00000500000000000000" pitchFamily="2" charset="0"/>
              </a:rPr>
              <a:t>best_quality</a:t>
            </a:r>
            <a:r>
              <a:rPr lang="en-US" altLang="en-US" dirty="0">
                <a:latin typeface="Montserrat" panose="00000500000000000000" pitchFamily="2" charset="0"/>
              </a:rPr>
              <a:t>. Recommended for applications that require reasonable inference speed and/or model size.</a:t>
            </a:r>
          </a:p>
          <a:p>
            <a:pPr lvl="3"/>
            <a:r>
              <a:rPr lang="en-US" altLang="en-US" b="1" dirty="0" err="1">
                <a:latin typeface="Montserrat" panose="00000500000000000000" pitchFamily="2" charset="0"/>
              </a:rPr>
              <a:t>good_quality_faster_inference_only_refit</a:t>
            </a:r>
            <a:r>
              <a:rPr lang="en-US" altLang="en-US" b="1" dirty="0">
                <a:latin typeface="Montserrat" panose="00000500000000000000" pitchFamily="2" charset="0"/>
              </a:rPr>
              <a:t>: </a:t>
            </a:r>
            <a:r>
              <a:rPr lang="en-US" altLang="en-US" dirty="0">
                <a:latin typeface="Montserrat" panose="00000500000000000000" pitchFamily="2" charset="0"/>
              </a:rPr>
              <a:t>Good predictive accuracy with very fast inference. ~4x faster inference and ~4x lower disk usage than </a:t>
            </a:r>
            <a:r>
              <a:rPr lang="en-US" altLang="en-US" dirty="0" err="1">
                <a:latin typeface="Montserrat" panose="00000500000000000000" pitchFamily="2" charset="0"/>
              </a:rPr>
              <a:t>high_quality_fast_inference_only_refit</a:t>
            </a:r>
            <a:r>
              <a:rPr lang="en-US" altLang="en-US" dirty="0">
                <a:latin typeface="Montserrat" panose="00000500000000000000" pitchFamily="2" charset="0"/>
              </a:rPr>
              <a:t>. Recommended for applications that require fast inference speed.</a:t>
            </a:r>
          </a:p>
          <a:p>
            <a:pPr lvl="3"/>
            <a:r>
              <a:rPr lang="en-US" altLang="en-US" b="1" dirty="0" err="1">
                <a:latin typeface="Montserrat" panose="00000500000000000000" pitchFamily="2" charset="0"/>
              </a:rPr>
              <a:t>medium_quality_faster_train</a:t>
            </a:r>
            <a:r>
              <a:rPr lang="en-US" altLang="en-US" b="1" dirty="0">
                <a:latin typeface="Montserrat" panose="00000500000000000000" pitchFamily="2" charset="0"/>
              </a:rPr>
              <a:t>: </a:t>
            </a:r>
            <a:r>
              <a:rPr lang="en-US" altLang="en-US" dirty="0">
                <a:latin typeface="Montserrat" panose="00000500000000000000" pitchFamily="2" charset="0"/>
              </a:rPr>
              <a:t>Medium predictive accuracy with very fast inference and very fast training time. ~20x faster training than </a:t>
            </a:r>
            <a:r>
              <a:rPr lang="en-US" altLang="en-US" dirty="0" err="1">
                <a:latin typeface="Montserrat" panose="00000500000000000000" pitchFamily="2" charset="0"/>
              </a:rPr>
              <a:t>good_quality_faster_inference_only_refit</a:t>
            </a:r>
            <a:r>
              <a:rPr lang="en-US" altLang="en-US" dirty="0">
                <a:latin typeface="Montserrat" panose="00000500000000000000" pitchFamily="2" charset="0"/>
              </a:rPr>
              <a:t>. </a:t>
            </a:r>
            <a:r>
              <a:rPr lang="en-US" altLang="en-US" b="1" dirty="0">
                <a:latin typeface="Montserrat" panose="00000500000000000000" pitchFamily="2" charset="0"/>
              </a:rPr>
              <a:t>This is the default preset </a:t>
            </a:r>
            <a:r>
              <a:rPr lang="en-US" altLang="en-US" dirty="0">
                <a:latin typeface="Montserrat" panose="00000500000000000000" pitchFamily="2" charset="0"/>
              </a:rPr>
              <a:t>in </a:t>
            </a:r>
            <a:r>
              <a:rPr lang="en-US" altLang="en-US" dirty="0" err="1">
                <a:latin typeface="Montserrat" panose="00000500000000000000" pitchFamily="2" charset="0"/>
              </a:rPr>
              <a:t>AutoGluon</a:t>
            </a:r>
            <a:r>
              <a:rPr lang="en-US" altLang="en-US" dirty="0">
                <a:latin typeface="Montserrat" panose="00000500000000000000" pitchFamily="2" charset="0"/>
              </a:rPr>
              <a:t>, but should generally only be used for </a:t>
            </a:r>
            <a:r>
              <a:rPr lang="en-US" altLang="en-US" b="1" dirty="0">
                <a:latin typeface="Montserrat" panose="00000500000000000000" pitchFamily="2" charset="0"/>
              </a:rPr>
              <a:t>quick prototyping</a:t>
            </a:r>
            <a:r>
              <a:rPr lang="en-US" altLang="en-US" dirty="0">
                <a:latin typeface="Montserrat" panose="00000500000000000000" pitchFamily="2" charset="0"/>
              </a:rPr>
              <a:t>, as </a:t>
            </a:r>
            <a:r>
              <a:rPr lang="en-US" altLang="en-US" dirty="0" err="1">
                <a:latin typeface="Montserrat" panose="00000500000000000000" pitchFamily="2" charset="0"/>
              </a:rPr>
              <a:t>good_quality_faster_inference_only_refit</a:t>
            </a:r>
            <a:r>
              <a:rPr lang="en-US" altLang="en-US" dirty="0">
                <a:latin typeface="Montserrat" panose="00000500000000000000" pitchFamily="2" charset="0"/>
              </a:rPr>
              <a:t> results in significantly better predictive accuracy and faster inference time.</a:t>
            </a:r>
          </a:p>
          <a:p>
            <a:pPr lvl="3"/>
            <a:r>
              <a:rPr lang="en-US" altLang="en-US" b="1" dirty="0" err="1">
                <a:latin typeface="Montserrat" panose="00000500000000000000" pitchFamily="2" charset="0"/>
              </a:rPr>
              <a:t>optimize_for_deployment</a:t>
            </a:r>
            <a:r>
              <a:rPr lang="en-US" altLang="en-US" b="1" dirty="0">
                <a:latin typeface="Montserrat" panose="00000500000000000000" pitchFamily="2" charset="0"/>
              </a:rPr>
              <a:t>: </a:t>
            </a:r>
            <a:r>
              <a:rPr lang="en-US" altLang="en-US" dirty="0">
                <a:latin typeface="Montserrat" panose="00000500000000000000" pitchFamily="2" charset="0"/>
              </a:rPr>
              <a:t>Optimizes result immediately for deployment by deleting unused models and removing training artifacts. Often can reduce disk usage by ~2-4x with no negatives to model accuracy or inference speed. This will disable numerous advanced functionality but has no impact on inference. This will make certain functionality less informative, such as </a:t>
            </a:r>
            <a:r>
              <a:rPr lang="en-US" altLang="en-US" dirty="0" err="1">
                <a:latin typeface="Montserrat" panose="00000500000000000000" pitchFamily="2" charset="0"/>
              </a:rPr>
              <a:t>predictor.leaderboard</a:t>
            </a:r>
            <a:r>
              <a:rPr lang="en-US" altLang="en-US" dirty="0">
                <a:latin typeface="Montserrat" panose="00000500000000000000" pitchFamily="2" charset="0"/>
              </a:rPr>
              <a:t>() and </a:t>
            </a:r>
            <a:r>
              <a:rPr lang="en-US" altLang="en-US" dirty="0" err="1">
                <a:latin typeface="Montserrat" panose="00000500000000000000" pitchFamily="2" charset="0"/>
              </a:rPr>
              <a:t>predictor.fit_summary</a:t>
            </a:r>
            <a:r>
              <a:rPr lang="en-US" altLang="en-US" dirty="0">
                <a:latin typeface="Montserrat" panose="00000500000000000000" pitchFamily="2" charset="0"/>
              </a:rPr>
              <a:t>().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altLang="en-US" sz="1800" dirty="0">
              <a:latin typeface="Montserrat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31E24D-EFB6-4E0D-95D5-B979D6B6CE03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101: PRESETS</a:t>
            </a:r>
          </a:p>
        </p:txBody>
      </p:sp>
    </p:spTree>
    <p:extLst>
      <p:ext uri="{BB962C8B-B14F-4D97-AF65-F5344CB8AC3E}">
        <p14:creationId xmlns:p14="http://schemas.microsoft.com/office/powerpoint/2010/main" val="366488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3" y="1637927"/>
            <a:ext cx="6095539" cy="2581194"/>
            <a:chOff x="544021" y="1501647"/>
            <a:chExt cx="6095539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6095539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DEMO PART #1: REGRESSION MODELS TRAINING USING AUTOGLUON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40" y="5106977"/>
            <a:ext cx="1960532" cy="228592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18272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20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EAFE4-1E5A-4B2B-8BC8-D0C1B424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1757299"/>
            <a:ext cx="9713343" cy="4420782"/>
          </a:xfrm>
          <a:prstGeom prst="rect">
            <a:avLst/>
          </a:prstGeom>
        </p:spPr>
      </p:pic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1794CB7D-31C4-413E-AB4E-94A1C7F0DC47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6F78-C4D2-4F43-86D0-3CD0234D5420}"/>
              </a:ext>
            </a:extLst>
          </p:cNvPr>
          <p:cNvSpPr txBox="1"/>
          <p:nvPr/>
        </p:nvSpPr>
        <p:spPr>
          <a:xfrm>
            <a:off x="2802026" y="1351120"/>
            <a:ext cx="527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1600" dirty="0"/>
              <a:t>CHOOSE THE IMAGE AND KERNEL SHOWN BELOW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46552056-1B11-4747-B4D8-2AB620DE9D24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A2C9F-D322-43DD-9857-AD144EF5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1096901"/>
            <a:ext cx="10949796" cy="49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6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46552056-1B11-4747-B4D8-2AB620DE9D24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CBA9E-AA72-4BF3-BB02-0D88627A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00" y="1971957"/>
            <a:ext cx="10691223" cy="3250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9DDD2-30A0-496D-B02E-D7935B05B262}"/>
              </a:ext>
            </a:extLst>
          </p:cNvPr>
          <p:cNvSpPr txBox="1"/>
          <p:nvPr/>
        </p:nvSpPr>
        <p:spPr>
          <a:xfrm>
            <a:off x="2344825" y="939252"/>
            <a:ext cx="661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1600" dirty="0"/>
              <a:t>TRAINING MODELS USING AUTOGLUON IS VERY STRAIGHTFORWARD! 1-2 LINES OF CODE AND YOU’RE ALL SET!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023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3" y="1637927"/>
            <a:ext cx="6095539" cy="2581194"/>
            <a:chOff x="544021" y="1501647"/>
            <a:chExt cx="6095539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6095539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DEMO PART #2: REGRESSION MODELS EVALUATION USING AUTOGLUON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40" y="5106977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80288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46552056-1B11-4747-B4D8-2AB620DE9D24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833DE-9879-4D13-844F-3D05F721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5" y="1767723"/>
            <a:ext cx="9272200" cy="4662950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CD6EA-C2B2-49DF-9CAC-639DD7371059}"/>
              </a:ext>
            </a:extLst>
          </p:cNvPr>
          <p:cNvSpPr txBox="1"/>
          <p:nvPr/>
        </p:nvSpPr>
        <p:spPr>
          <a:xfrm>
            <a:off x="2786990" y="1172165"/>
            <a:ext cx="6618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1600" dirty="0"/>
              <a:t>REGRESSION MODELS LEADERBOARD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593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46552056-1B11-4747-B4D8-2AB620DE9D24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834DA-7A31-44FB-B04A-BD3C1A9B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4" y="1542493"/>
            <a:ext cx="11356124" cy="377301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50402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46552056-1B11-4747-B4D8-2AB620DE9D24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3CDCD-0086-404C-A2A8-199DC5DB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88" y="2020781"/>
            <a:ext cx="11469423" cy="332357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5054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285762" y="781576"/>
            <a:ext cx="114610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 charset="0"/>
              </a:rPr>
              <a:t>The available features are: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sex: insurance contractor gender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Montserrat" charset="0"/>
              </a:rPr>
              <a:t>bmi</a:t>
            </a: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: Body mass index (ideally 18.5 to 24.9)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children: Number of children covered by health insurance / Number of dependents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smoker: Smoking habits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region: the beneficiary's residential area in the US, northeast, southeast, southwest, northwest.</a:t>
            </a:r>
          </a:p>
          <a:p>
            <a:r>
              <a:rPr lang="en-US" sz="2000" b="1" dirty="0">
                <a:solidFill>
                  <a:schemeClr val="tx1"/>
                </a:solidFill>
                <a:latin typeface="Montserrat" charset="0"/>
              </a:rPr>
              <a:t>Target (output):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charges: Individual medical costs billed by health insurance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9925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DATA OVERVIEW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319E3E-ABA5-41B6-8637-988077E92621}"/>
              </a:ext>
            </a:extLst>
          </p:cNvPr>
          <p:cNvSpPr/>
          <p:nvPr/>
        </p:nvSpPr>
        <p:spPr>
          <a:xfrm>
            <a:off x="1467774" y="6226134"/>
            <a:ext cx="775242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charset="0"/>
              </a:rPr>
              <a:t>Data Source: https://www.kaggle.com/mirichoi0218/insurance</a:t>
            </a:r>
          </a:p>
        </p:txBody>
      </p:sp>
    </p:spTree>
    <p:extLst>
      <p:ext uri="{BB962C8B-B14F-4D97-AF65-F5344CB8AC3E}">
        <p14:creationId xmlns:p14="http://schemas.microsoft.com/office/powerpoint/2010/main" val="331438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842B2-6C5B-413B-AEAC-D2394621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65" y="1640954"/>
            <a:ext cx="9751270" cy="5035103"/>
          </a:xfrm>
          <a:prstGeom prst="rect">
            <a:avLst/>
          </a:prstGeom>
        </p:spPr>
      </p:pic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46EEBDF4-FF24-44F1-B8E4-4B26B1DF8AC1}"/>
              </a:ext>
            </a:extLst>
          </p:cNvPr>
          <p:cNvSpPr/>
          <p:nvPr/>
        </p:nvSpPr>
        <p:spPr>
          <a:xfrm>
            <a:off x="300718" y="181943"/>
            <a:ext cx="1217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AUTOGLUON FOR REGRESSION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20A50-86CC-44C5-B81C-106A1A6561D1}"/>
              </a:ext>
            </a:extLst>
          </p:cNvPr>
          <p:cNvSpPr txBox="1"/>
          <p:nvPr/>
        </p:nvSpPr>
        <p:spPr>
          <a:xfrm>
            <a:off x="2344825" y="939252"/>
            <a:ext cx="661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1600" dirty="0"/>
              <a:t>PLOT MODEL PREDICTIONS VS. TRUE VALUES (GROUNDTRUTH FROM TESTING DATASETS)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868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132570"/>
            <a:ext cx="4754372" cy="2017030"/>
            <a:chOff x="544022" y="1000490"/>
            <a:chExt cx="4754372" cy="20170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000490"/>
              <a:ext cx="475437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993582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1404" y="44768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54A7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rgbClr val="FF9900"/>
                </a:solidFill>
              </a:rPr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42103-EEA5-40BF-ADFD-24D36FA4268E}"/>
              </a:ext>
            </a:extLst>
          </p:cNvPr>
          <p:cNvSpPr/>
          <p:nvPr/>
        </p:nvSpPr>
        <p:spPr>
          <a:xfrm>
            <a:off x="176352" y="611344"/>
            <a:ext cx="1186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The goal of this project is to use </a:t>
            </a:r>
            <a:r>
              <a:rPr lang="en-CA" sz="1800" i="1" dirty="0" err="1">
                <a:solidFill>
                  <a:schemeClr val="tx1"/>
                </a:solidFill>
                <a:latin typeface="Montserrat" charset="0"/>
              </a:rPr>
              <a:t>Autogluon</a:t>
            </a:r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 to build, train, and test several machine learning models to predict bike rental usage </a:t>
            </a:r>
            <a:r>
              <a:rPr lang="en-US" sz="1800" i="1" dirty="0">
                <a:solidFill>
                  <a:schemeClr val="tx1"/>
                </a:solidFill>
                <a:latin typeface="Montserrat" charset="0"/>
              </a:rPr>
              <a:t>using inputs such as temperature, humidity, wind speed..</a:t>
            </a:r>
            <a:r>
              <a:rPr lang="en-US" sz="1800" i="1" dirty="0" err="1">
                <a:solidFill>
                  <a:schemeClr val="tx1"/>
                </a:solidFill>
                <a:latin typeface="Montserrat" charset="0"/>
              </a:rPr>
              <a:t>etc</a:t>
            </a:r>
            <a:r>
              <a:rPr lang="en-US" sz="1800" i="1" dirty="0">
                <a:solidFill>
                  <a:schemeClr val="tx1"/>
                </a:solidFill>
                <a:latin typeface="Montserrat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This project can be effectively used by bike rental shops to predict demand and expected future sales and understand key factors that contribute to generating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49157-0394-4791-92A0-16AFBFE7600A}"/>
              </a:ext>
            </a:extLst>
          </p:cNvPr>
          <p:cNvSpPr txBox="1"/>
          <p:nvPr/>
        </p:nvSpPr>
        <p:spPr>
          <a:xfrm>
            <a:off x="4080379" y="6079215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Image Source: </a:t>
            </a:r>
            <a:r>
              <a:rPr lang="en-CA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https://www.flickr.com/photos/pasa/6757993805</a:t>
            </a:r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Dataset Source: </a:t>
            </a:r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https://www.kaggle.com/ljanjughazyan/cars1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62BD0-A7A3-4B47-A17F-4E8A17177CEF}"/>
              </a:ext>
            </a:extLst>
          </p:cNvPr>
          <p:cNvSpPr txBox="1"/>
          <p:nvPr/>
        </p:nvSpPr>
        <p:spPr>
          <a:xfrm>
            <a:off x="2457583" y="6079215"/>
            <a:ext cx="9346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tx1"/>
                </a:solidFill>
                <a:latin typeface="+mn-lt"/>
              </a:rPr>
              <a:t>Image Source: </a:t>
            </a:r>
            <a:r>
              <a:rPr lang="en-CA" sz="1400" dirty="0">
                <a:solidFill>
                  <a:schemeClr val="tx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https://pixabay.com/photos/bike-rental-bikes-rent-pay-2284380/</a:t>
            </a:r>
            <a:endParaRPr lang="en-CA" sz="1400" dirty="0">
              <a:solidFill>
                <a:schemeClr val="tx1"/>
              </a:solidFill>
              <a:latin typeface="+mn-lt"/>
            </a:endParaRPr>
          </a:p>
          <a:p>
            <a:r>
              <a:rPr lang="en-CA" dirty="0">
                <a:solidFill>
                  <a:schemeClr val="tx1"/>
                </a:solidFill>
                <a:latin typeface="+mn-lt"/>
              </a:rPr>
              <a:t>Dataset Source: </a:t>
            </a:r>
            <a:r>
              <a:rPr lang="en-US" dirty="0" err="1">
                <a:latin typeface="+mn-lt"/>
              </a:rPr>
              <a:t>Hadi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Fanaee</a:t>
            </a:r>
            <a:r>
              <a:rPr lang="en-US" dirty="0">
                <a:latin typeface="+mn-lt"/>
              </a:rPr>
              <a:t>-T, Laboratory of Artificial Intelligence and Decision Support (LIAAD), University of Porto INESC Porto, Campus da FEUP </a:t>
            </a:r>
            <a:r>
              <a:rPr lang="en-US" dirty="0" err="1">
                <a:latin typeface="+mn-lt"/>
              </a:rPr>
              <a:t>Rua</a:t>
            </a:r>
            <a:r>
              <a:rPr lang="en-US" dirty="0">
                <a:latin typeface="+mn-lt"/>
              </a:rPr>
              <a:t> Dr. Roberto Frias, 378 4200 - 465 Porto, Portugal</a:t>
            </a:r>
          </a:p>
          <a:p>
            <a:endParaRPr lang="en-CA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7DDF41-E938-4591-946E-590CDE5C7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67" y="2548756"/>
            <a:ext cx="4330580" cy="26299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356799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52399" y="644263"/>
            <a:ext cx="11650463" cy="4467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Inputs: 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instant: record index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 err="1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dteday</a:t>
            </a: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: date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season: season (1: springer, 2: summer, 3: fall, 4: winter)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 err="1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yr</a:t>
            </a: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: year (0: 2011, 1: 2012)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 err="1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mnth</a:t>
            </a: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: month ( 1 to 12)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hr: hour (0 to 23)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holiday: whether day is holiday or not - weekday : day of the week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Working day: if day is neither weekend nor holiday is 1, otherwise is 0.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 err="1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weathersit</a:t>
            </a: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 : 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1: Clear, Few clouds, Partly cloudy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2: Mist + Cloudy, Mist + Broken clouds, Mist + Few clouds, Mist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3: Light Snow, Light Rain + Thunderstorm + Scattered clouds, Light Rain + Scattered clouds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4: Heavy Rain + Ice Pallets + Thunderstorm + Mist, Snow + Fog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temp : Normalized temperature in Celsius. The values are divided to 41 (max)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windspeed: Normalized wind speed. The values are divided to 67 (max)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CA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13EC47-71A0-4884-B305-D290CA891A82}"/>
              </a:ext>
            </a:extLst>
          </p:cNvPr>
          <p:cNvSpPr txBox="1">
            <a:spLocks/>
          </p:cNvSpPr>
          <p:nvPr/>
        </p:nvSpPr>
        <p:spPr>
          <a:xfrm>
            <a:off x="152399" y="108031"/>
            <a:ext cx="920115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rgbClr val="FF9900"/>
                </a:solidFill>
              </a:rPr>
              <a:t>PROJECT OVERVIEW: INPUTS AND OUTPUTS</a:t>
            </a:r>
          </a:p>
        </p:txBody>
      </p:sp>
      <p:sp>
        <p:nvSpPr>
          <p:cNvPr id="5" name="Прямоугольник 5">
            <a:extLst>
              <a:ext uri="{FF2B5EF4-FFF2-40B4-BE49-F238E27FC236}">
                <a16:creationId xmlns:a16="http://schemas.microsoft.com/office/drawing/2014/main" id="{F99E3A44-1682-4D05-A0A9-ECBDA0A312B5}"/>
              </a:ext>
            </a:extLst>
          </p:cNvPr>
          <p:cNvSpPr/>
          <p:nvPr/>
        </p:nvSpPr>
        <p:spPr>
          <a:xfrm>
            <a:off x="152399" y="4919477"/>
            <a:ext cx="9116813" cy="1623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endParaRPr lang="en-CA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Outputs: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casual: count of casual users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registered: count of registered users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CA" dirty="0" err="1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cnt</a:t>
            </a: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: count of total rental bikes including both casual and registered</a:t>
            </a:r>
          </a:p>
          <a:p>
            <a:pPr>
              <a:lnSpc>
                <a:spcPct val="120000"/>
              </a:lnSpc>
            </a:pPr>
            <a:r>
              <a:rPr lang="en-CA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   </a:t>
            </a:r>
            <a:endParaRPr lang="ru-RU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1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494310" y="1583306"/>
            <a:ext cx="3403600" cy="2650671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bg1"/>
                </a:solidFill>
              </a:rPr>
              <a:t>SEVERAL MACHINE LEARNING REGRESSION MODELS USING AUTOGLUON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8955240" y="2587381"/>
            <a:ext cx="2552700" cy="6096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9D399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7908" y="979990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55240" y="2276644"/>
            <a:ext cx="2755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BIKE USAGE COUNT (TOTAL)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618912" y="6095318"/>
            <a:ext cx="7248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tx1"/>
                </a:solidFill>
              </a:rPr>
              <a:t>Photo Credit: </a:t>
            </a:r>
            <a:r>
              <a:rPr lang="en-CA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https://commons.wikimedia.org/wiki/File:Neural_network.svg</a:t>
            </a:r>
            <a:endParaRPr lang="en-CA" sz="1600" dirty="0">
              <a:solidFill>
                <a:schemeClr val="tx1"/>
              </a:solidFill>
            </a:endParaRPr>
          </a:p>
          <a:p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544680" y="2603840"/>
            <a:ext cx="1925610" cy="6096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9D399D"/>
              </a:solidFill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392108" y="858685"/>
            <a:ext cx="676072" cy="4107931"/>
          </a:xfrm>
          <a:prstGeom prst="leftBrace">
            <a:avLst>
              <a:gd name="adj1" fmla="val 117286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Left Brace 16"/>
          <p:cNvSpPr/>
          <p:nvPr/>
        </p:nvSpPr>
        <p:spPr>
          <a:xfrm rot="10800000">
            <a:off x="2548202" y="858685"/>
            <a:ext cx="676072" cy="4107931"/>
          </a:xfrm>
          <a:prstGeom prst="leftBrace">
            <a:avLst>
              <a:gd name="adj1" fmla="val 117286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1170304" y="1438996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9571" y="1932450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WINDSPEED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57350" y="2340498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SEASON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13967" y="425471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MONTH</a:t>
            </a:r>
          </a:p>
        </p:txBody>
      </p:sp>
      <p:sp>
        <p:nvSpPr>
          <p:cNvPr id="6" name="Oval 5"/>
          <p:cNvSpPr/>
          <p:nvPr/>
        </p:nvSpPr>
        <p:spPr>
          <a:xfrm>
            <a:off x="1699581" y="2800375"/>
            <a:ext cx="182880" cy="182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15691" y="3271482"/>
            <a:ext cx="182880" cy="182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15691" y="3763098"/>
            <a:ext cx="182880" cy="182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24E55CC-4231-4769-8FC6-EA274C37FFAA}"/>
              </a:ext>
            </a:extLst>
          </p:cNvPr>
          <p:cNvSpPr txBox="1">
            <a:spLocks/>
          </p:cNvSpPr>
          <p:nvPr/>
        </p:nvSpPr>
        <p:spPr>
          <a:xfrm>
            <a:off x="152399" y="108031"/>
            <a:ext cx="920115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MODEL OVERVIEW</a:t>
            </a:r>
          </a:p>
        </p:txBody>
      </p:sp>
    </p:spTree>
    <p:extLst>
      <p:ext uri="{BB962C8B-B14F-4D97-AF65-F5344CB8AC3E}">
        <p14:creationId xmlns:p14="http://schemas.microsoft.com/office/powerpoint/2010/main" val="290926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BDD0A5-2D80-438A-BAEB-9A97887B8967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F3EF7-5E2D-4106-B988-4DA362D4C6D2}"/>
              </a:ext>
            </a:extLst>
          </p:cNvPr>
          <p:cNvSpPr txBox="1"/>
          <p:nvPr/>
        </p:nvSpPr>
        <p:spPr>
          <a:xfrm>
            <a:off x="481628" y="694492"/>
            <a:ext cx="10790275" cy="563231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complete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“</a:t>
            </a:r>
            <a:r>
              <a:rPr lang="en-US" i="1" dirty="0"/>
              <a:t>bike_sharing_daily.csv</a:t>
            </a:r>
            <a:r>
              <a:rPr lang="en-US" dirty="0"/>
              <a:t>”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basic 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Split the data into 80% for training and 20% for testing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‘</a:t>
            </a:r>
            <a:r>
              <a:rPr lang="en-US" dirty="0" err="1"/>
              <a:t>best_quality</a:t>
            </a:r>
            <a:r>
              <a:rPr lang="en-US" dirty="0"/>
              <a:t>’ preset and R2 metric, train machine linear regression models using </a:t>
            </a:r>
            <a:r>
              <a:rPr lang="en-US" dirty="0" err="1"/>
              <a:t>AutoGluon</a:t>
            </a:r>
            <a:r>
              <a:rPr lang="en-US" dirty="0"/>
              <a:t> to predict the “casual” column only (Note: ignore total count and registered)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trained models' performance by plotting the leaderboard and indicate the best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‘optimized for deployment’ preset and RMSE metric, train machine linear regression models using </a:t>
            </a:r>
            <a:r>
              <a:rPr lang="en-US" dirty="0" err="1"/>
              <a:t>AutoGluon</a:t>
            </a:r>
            <a:r>
              <a:rPr lang="en-US" dirty="0"/>
              <a:t> to predict the “casual” column only (Note: ignore total count and registered)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trained models' performance by plotting the leaderboard and indicate the best model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0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132570"/>
            <a:ext cx="4754372" cy="2017030"/>
            <a:chOff x="544022" y="1000490"/>
            <a:chExt cx="4754372" cy="20170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000490"/>
              <a:ext cx="475437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SOLUTION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993582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1404" y="44768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25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22E13-2A49-4EF3-8022-7469FDF4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45" y="948953"/>
            <a:ext cx="9642357" cy="46787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9327AA-C093-45E6-BF18-6D3D10EC2385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SOLUTION</a:t>
            </a:r>
          </a:p>
        </p:txBody>
      </p:sp>
    </p:spTree>
    <p:extLst>
      <p:ext uri="{BB962C8B-B14F-4D97-AF65-F5344CB8AC3E}">
        <p14:creationId xmlns:p14="http://schemas.microsoft.com/office/powerpoint/2010/main" val="49739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D7254-5615-4A50-980E-A522B145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6" y="1500906"/>
            <a:ext cx="10030914" cy="48317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1D1C20-F7A4-40FC-867B-052A3C2AD4B5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SOLUTION</a:t>
            </a:r>
          </a:p>
        </p:txBody>
      </p:sp>
    </p:spTree>
    <p:extLst>
      <p:ext uri="{BB962C8B-B14F-4D97-AF65-F5344CB8AC3E}">
        <p14:creationId xmlns:p14="http://schemas.microsoft.com/office/powerpoint/2010/main" val="780277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CBF99B-167A-4C24-A71C-4F29D9DF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8" y="1484804"/>
            <a:ext cx="11341919" cy="16988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9A1D06-C442-45E9-8506-37C0D64E6BD7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SOLUTION</a:t>
            </a:r>
          </a:p>
        </p:txBody>
      </p:sp>
    </p:spTree>
    <p:extLst>
      <p:ext uri="{BB962C8B-B14F-4D97-AF65-F5344CB8AC3E}">
        <p14:creationId xmlns:p14="http://schemas.microsoft.com/office/powerpoint/2010/main" val="1492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8C1F42-90DA-4B09-BAB1-43650A361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93223" y="1080792"/>
            <a:ext cx="6897193" cy="5287047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DATA OVERVIEW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9063BAE-BAF2-4EE0-BED2-335D73794F46}"/>
              </a:ext>
            </a:extLst>
          </p:cNvPr>
          <p:cNvCxnSpPr>
            <a:cxnSpLocks/>
          </p:cNvCxnSpPr>
          <p:nvPr/>
        </p:nvCxnSpPr>
        <p:spPr>
          <a:xfrm>
            <a:off x="7674123" y="1260252"/>
            <a:ext cx="1495875" cy="971248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8E8DBC-EE22-4419-BC0C-4E8025A09216}"/>
              </a:ext>
            </a:extLst>
          </p:cNvPr>
          <p:cNvSpPr txBox="1"/>
          <p:nvPr/>
        </p:nvSpPr>
        <p:spPr>
          <a:xfrm>
            <a:off x="8941213" y="1864375"/>
            <a:ext cx="1891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TARGET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89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074D1-1018-4787-8E8E-F65A24A0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59" y="1153861"/>
            <a:ext cx="8883870" cy="42986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F826276-CF63-497D-B3C8-72B9F1AF573D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SOLUTION</a:t>
            </a:r>
          </a:p>
        </p:txBody>
      </p:sp>
    </p:spTree>
    <p:extLst>
      <p:ext uri="{BB962C8B-B14F-4D97-AF65-F5344CB8AC3E}">
        <p14:creationId xmlns:p14="http://schemas.microsoft.com/office/powerpoint/2010/main" val="380609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6242858" cy="1515873"/>
            <a:chOff x="544022" y="1501647"/>
            <a:chExt cx="624285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624285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AI/ML APPLICATIONS IN BUSINESS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76200" y="81156"/>
            <a:ext cx="9951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AI IN BUSINESS: WHAT PROBLEMS CAN AI SOLVE?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98321748"/>
              </p:ext>
            </p:extLst>
          </p:nvPr>
        </p:nvGraphicFramePr>
        <p:xfrm>
          <a:off x="355108" y="911330"/>
          <a:ext cx="9848571" cy="577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61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108031"/>
            <a:ext cx="1077726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READING TIME &amp; QUIZ: AI APPLICATIONS IN BUSINESS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98613C-30C6-48E1-8382-149F60856DA2}"/>
              </a:ext>
            </a:extLst>
          </p:cNvPr>
          <p:cNvSpPr/>
          <p:nvPr/>
        </p:nvSpPr>
        <p:spPr>
          <a:xfrm>
            <a:off x="179071" y="647649"/>
            <a:ext cx="115163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Please read the article below and answer the following quiz. 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Link to Article: </a:t>
            </a:r>
            <a:r>
              <a:rPr lang="en-CA" sz="1800" dirty="0">
                <a:solidFill>
                  <a:schemeClr val="tx1"/>
                </a:solidFill>
                <a:latin typeface="Montserrat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https://www.forbes.com/sites/forbestechcouncil/2018/09/27/15-business-applications-for-artificial-intelligence-and-machine-learning/?sh=46e73b43579f</a:t>
            </a:r>
            <a:endParaRPr lang="en-CA" sz="1800" dirty="0">
              <a:solidFill>
                <a:schemeClr val="tx1"/>
              </a:solidFill>
              <a:latin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latin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latin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61D459-735A-435C-94EC-DAEA9740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390" y="1607261"/>
            <a:ext cx="1439234" cy="14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36ED07-2018-4543-A333-D8799FF95B30}"/>
              </a:ext>
            </a:extLst>
          </p:cNvPr>
          <p:cNvSpPr/>
          <p:nvPr/>
        </p:nvSpPr>
        <p:spPr>
          <a:xfrm>
            <a:off x="9671042" y="1675097"/>
            <a:ext cx="1295400" cy="12953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61BC7-C9F5-431B-8414-D092BCB610EB}"/>
              </a:ext>
            </a:extLst>
          </p:cNvPr>
          <p:cNvSpPr txBox="1"/>
          <p:nvPr/>
        </p:nvSpPr>
        <p:spPr>
          <a:xfrm>
            <a:off x="11024294" y="208740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15 MINS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6F9B17-217E-49E0-897F-8150C9C4B897}"/>
              </a:ext>
            </a:extLst>
          </p:cNvPr>
          <p:cNvSpPr/>
          <p:nvPr/>
        </p:nvSpPr>
        <p:spPr>
          <a:xfrm>
            <a:off x="9694344" y="3126332"/>
            <a:ext cx="1295400" cy="1295399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8519E3-9365-4066-A63D-5458E51B7A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90" y="3240632"/>
            <a:ext cx="1242552" cy="878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7C60F6-3A89-4424-BAB2-8F7D8D9C7C5F}"/>
              </a:ext>
            </a:extLst>
          </p:cNvPr>
          <p:cNvSpPr txBox="1"/>
          <p:nvPr/>
        </p:nvSpPr>
        <p:spPr>
          <a:xfrm>
            <a:off x="11030831" y="349506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10 MINS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423" y="1756089"/>
            <a:ext cx="6209615" cy="437561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55776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6242858" cy="1515873"/>
            <a:chOff x="544022" y="1501647"/>
            <a:chExt cx="624285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624285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PRACTICE OPPORTUNITY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251780" y="614584"/>
            <a:ext cx="11461072" cy="6009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Read this article by McKinsey &amp; Company and answer the following questions: </a:t>
            </a:r>
            <a:r>
              <a:rPr lang="en-US" sz="2000" dirty="0">
                <a:solidFill>
                  <a:srgbClr val="0563C1"/>
                </a:solidFill>
                <a:latin typeface="Montserrat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https://www.mckinsey.com/business-functions/mckinsey-analytics/our-insights/the-executives-ai-playbook?page=industries</a:t>
            </a:r>
            <a:r>
              <a:rPr lang="en-US" sz="2000" dirty="0">
                <a:solidFill>
                  <a:schemeClr val="tx1"/>
                </a:solidFill>
                <a:latin typeface="Montserrat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000" dirty="0">
              <a:solidFill>
                <a:schemeClr val="tx1"/>
              </a:solidFill>
              <a:latin typeface="Montserrat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How much value does McKinsey &amp; Company predict AI could potentially bring across all industries?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What about the “insurance” industry?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What about “risk modeling” domain?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State the difference between traditional AI and Advanced AI in the article’s context.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526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PRACTICE OPPORTUNITY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718307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2549</Words>
  <Application>Microsoft Office PowerPoint</Application>
  <PresentationFormat>Widescreen</PresentationFormat>
  <Paragraphs>242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Montserrat SemiBold</vt:lpstr>
      <vt:lpstr>Calibri</vt:lpstr>
      <vt:lpstr>Montserrat</vt:lpstr>
      <vt:lpstr>Courier New</vt:lpstr>
      <vt:lpstr>Cambria Math</vt:lpstr>
      <vt:lpstr>Calibri Light</vt:lpstr>
      <vt:lpstr>Wingdings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544</cp:revision>
  <dcterms:modified xsi:type="dcterms:W3CDTF">2022-05-14T19:11:06Z</dcterms:modified>
</cp:coreProperties>
</file>